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2.xml" ContentType="application/vnd.openxmlformats-officedocument.presentationml.tags+xml"/>
  <Override PartName="/ppt/notesSlides/notesSlide27.xml" ContentType="application/vnd.openxmlformats-officedocument.presentationml.notesSlide+xml"/>
  <Override PartName="/ppt/tags/tag3.xml" ContentType="application/vnd.openxmlformats-officedocument.presentationml.tags+xml"/>
  <Override PartName="/ppt/notesSlides/notesSlide28.xml" ContentType="application/vnd.openxmlformats-officedocument.presentationml.notesSlide+xml"/>
  <Override PartName="/ppt/tags/tag4.xml" ContentType="application/vnd.openxmlformats-officedocument.presentationml.tags+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7" r:id="rId1"/>
    <p:sldMasterId id="2147484890" r:id="rId2"/>
  </p:sldMasterIdLst>
  <p:notesMasterIdLst>
    <p:notesMasterId r:id="rId34"/>
  </p:notesMasterIdLst>
  <p:handoutMasterIdLst>
    <p:handoutMasterId r:id="rId35"/>
  </p:handoutMasterIdLst>
  <p:sldIdLst>
    <p:sldId id="1075" r:id="rId3"/>
    <p:sldId id="1006" r:id="rId4"/>
    <p:sldId id="1007" r:id="rId5"/>
    <p:sldId id="1079" r:id="rId6"/>
    <p:sldId id="1009" r:id="rId7"/>
    <p:sldId id="1013" r:id="rId8"/>
    <p:sldId id="1025" r:id="rId9"/>
    <p:sldId id="1058" r:id="rId10"/>
    <p:sldId id="1035" r:id="rId11"/>
    <p:sldId id="1036" r:id="rId12"/>
    <p:sldId id="1064" r:id="rId13"/>
    <p:sldId id="1065" r:id="rId14"/>
    <p:sldId id="1066" r:id="rId15"/>
    <p:sldId id="1067" r:id="rId16"/>
    <p:sldId id="1063" r:id="rId17"/>
    <p:sldId id="1040" r:id="rId18"/>
    <p:sldId id="1041" r:id="rId19"/>
    <p:sldId id="1033" r:id="rId20"/>
    <p:sldId id="1037" r:id="rId21"/>
    <p:sldId id="1039" r:id="rId22"/>
    <p:sldId id="1059" r:id="rId23"/>
    <p:sldId id="1060" r:id="rId24"/>
    <p:sldId id="1044" r:id="rId25"/>
    <p:sldId id="1045" r:id="rId26"/>
    <p:sldId id="1042" r:id="rId27"/>
    <p:sldId id="1061" r:id="rId28"/>
    <p:sldId id="1028" r:id="rId29"/>
    <p:sldId id="1077" r:id="rId30"/>
    <p:sldId id="1078" r:id="rId31"/>
    <p:sldId id="1048" r:id="rId32"/>
    <p:sldId id="1021" r:id="rId33"/>
  </p:sldIdLst>
  <p:sldSz cx="9144000" cy="6858000" type="screen4x3"/>
  <p:notesSz cx="6791325" cy="9923463"/>
  <p:defaultTextStyle>
    <a:defPPr>
      <a:defRPr lang="en-US"/>
    </a:defPPr>
    <a:lvl1pPr algn="l" rtl="0" fontAlgn="base">
      <a:spcBef>
        <a:spcPct val="0"/>
      </a:spcBef>
      <a:spcAft>
        <a:spcPct val="0"/>
      </a:spcAft>
      <a:defRPr sz="3600" kern="1200">
        <a:solidFill>
          <a:schemeClr val="tx1"/>
        </a:solidFill>
        <a:latin typeface="Times" pitchFamily="18" charset="0"/>
        <a:ea typeface="+mn-ea"/>
        <a:cs typeface="+mn-cs"/>
      </a:defRPr>
    </a:lvl1pPr>
    <a:lvl2pPr marL="457200" algn="l" rtl="0" fontAlgn="base">
      <a:spcBef>
        <a:spcPct val="0"/>
      </a:spcBef>
      <a:spcAft>
        <a:spcPct val="0"/>
      </a:spcAft>
      <a:defRPr sz="3600" kern="1200">
        <a:solidFill>
          <a:schemeClr val="tx1"/>
        </a:solidFill>
        <a:latin typeface="Times" pitchFamily="18" charset="0"/>
        <a:ea typeface="+mn-ea"/>
        <a:cs typeface="+mn-cs"/>
      </a:defRPr>
    </a:lvl2pPr>
    <a:lvl3pPr marL="914400" algn="l" rtl="0" fontAlgn="base">
      <a:spcBef>
        <a:spcPct val="0"/>
      </a:spcBef>
      <a:spcAft>
        <a:spcPct val="0"/>
      </a:spcAft>
      <a:defRPr sz="3600" kern="1200">
        <a:solidFill>
          <a:schemeClr val="tx1"/>
        </a:solidFill>
        <a:latin typeface="Times" pitchFamily="18" charset="0"/>
        <a:ea typeface="+mn-ea"/>
        <a:cs typeface="+mn-cs"/>
      </a:defRPr>
    </a:lvl3pPr>
    <a:lvl4pPr marL="1371600" algn="l" rtl="0" fontAlgn="base">
      <a:spcBef>
        <a:spcPct val="0"/>
      </a:spcBef>
      <a:spcAft>
        <a:spcPct val="0"/>
      </a:spcAft>
      <a:defRPr sz="3600" kern="1200">
        <a:solidFill>
          <a:schemeClr val="tx1"/>
        </a:solidFill>
        <a:latin typeface="Times" pitchFamily="18" charset="0"/>
        <a:ea typeface="+mn-ea"/>
        <a:cs typeface="+mn-cs"/>
      </a:defRPr>
    </a:lvl4pPr>
    <a:lvl5pPr marL="1828800" algn="l" rtl="0" fontAlgn="base">
      <a:spcBef>
        <a:spcPct val="0"/>
      </a:spcBef>
      <a:spcAft>
        <a:spcPct val="0"/>
      </a:spcAft>
      <a:defRPr sz="3600" kern="1200">
        <a:solidFill>
          <a:schemeClr val="tx1"/>
        </a:solidFill>
        <a:latin typeface="Times" pitchFamily="18" charset="0"/>
        <a:ea typeface="+mn-ea"/>
        <a:cs typeface="+mn-cs"/>
      </a:defRPr>
    </a:lvl5pPr>
    <a:lvl6pPr marL="2286000" algn="l" defTabSz="914400" rtl="0" eaLnBrk="1" latinLnBrk="0" hangingPunct="1">
      <a:defRPr sz="3600" kern="1200">
        <a:solidFill>
          <a:schemeClr val="tx1"/>
        </a:solidFill>
        <a:latin typeface="Times" pitchFamily="18" charset="0"/>
        <a:ea typeface="+mn-ea"/>
        <a:cs typeface="+mn-cs"/>
      </a:defRPr>
    </a:lvl6pPr>
    <a:lvl7pPr marL="2743200" algn="l" defTabSz="914400" rtl="0" eaLnBrk="1" latinLnBrk="0" hangingPunct="1">
      <a:defRPr sz="3600" kern="1200">
        <a:solidFill>
          <a:schemeClr val="tx1"/>
        </a:solidFill>
        <a:latin typeface="Times" pitchFamily="18" charset="0"/>
        <a:ea typeface="+mn-ea"/>
        <a:cs typeface="+mn-cs"/>
      </a:defRPr>
    </a:lvl7pPr>
    <a:lvl8pPr marL="3200400" algn="l" defTabSz="914400" rtl="0" eaLnBrk="1" latinLnBrk="0" hangingPunct="1">
      <a:defRPr sz="3600" kern="1200">
        <a:solidFill>
          <a:schemeClr val="tx1"/>
        </a:solidFill>
        <a:latin typeface="Times" pitchFamily="18" charset="0"/>
        <a:ea typeface="+mn-ea"/>
        <a:cs typeface="+mn-cs"/>
      </a:defRPr>
    </a:lvl8pPr>
    <a:lvl9pPr marL="3657600" algn="l" defTabSz="914400" rtl="0" eaLnBrk="1" latinLnBrk="0" hangingPunct="1">
      <a:defRPr sz="3600" kern="1200">
        <a:solidFill>
          <a:schemeClr val="tx1"/>
        </a:solidFill>
        <a:latin typeface="Times"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333399"/>
    <a:srgbClr val="FF4D23"/>
    <a:srgbClr val="9E1A2D"/>
    <a:srgbClr val="C00000"/>
    <a:srgbClr val="D30022"/>
    <a:srgbClr val="D60022"/>
    <a:srgbClr val="F7E9B7"/>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0" autoAdjust="0"/>
    <p:restoredTop sz="90569" autoAdjust="0"/>
  </p:normalViewPr>
  <p:slideViewPr>
    <p:cSldViewPr>
      <p:cViewPr>
        <p:scale>
          <a:sx n="65" d="100"/>
          <a:sy n="65" d="100"/>
        </p:scale>
        <p:origin x="-1986"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2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5FB68A-734D-44EE-9B31-82C92CAFC4B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EB2582D7-4CEE-4684-A98E-DFCDBF5AB69C}">
      <dgm:prSet phldrT="[Text]" phldr="1" custT="1"/>
      <dgm:spPr>
        <a:solidFill>
          <a:schemeClr val="accent1">
            <a:hueOff val="0"/>
            <a:satOff val="0"/>
            <a:lumOff val="0"/>
          </a:schemeClr>
        </a:solidFill>
      </dgm:spPr>
      <dgm:t>
        <a:bodyPr/>
        <a:lstStyle/>
        <a:p>
          <a:endParaRPr lang="en-GB" sz="3000" dirty="0"/>
        </a:p>
      </dgm:t>
    </dgm:pt>
    <dgm:pt modelId="{3C7DD114-B66B-4610-8CE1-EC40E723F1C0}" type="parTrans" cxnId="{54ABB337-E0AA-4A05-B305-BD5BE3F3C3BE}">
      <dgm:prSet/>
      <dgm:spPr/>
      <dgm:t>
        <a:bodyPr/>
        <a:lstStyle/>
        <a:p>
          <a:endParaRPr lang="en-GB"/>
        </a:p>
      </dgm:t>
    </dgm:pt>
    <dgm:pt modelId="{E46A2942-CACC-485B-BDB4-36514E8C58E7}" type="sibTrans" cxnId="{54ABB337-E0AA-4A05-B305-BD5BE3F3C3BE}">
      <dgm:prSet/>
      <dgm:spPr/>
      <dgm:t>
        <a:bodyPr/>
        <a:lstStyle/>
        <a:p>
          <a:endParaRPr lang="en-GB"/>
        </a:p>
      </dgm:t>
    </dgm:pt>
    <dgm:pt modelId="{67CA5E3D-621A-4448-B326-179B46397867}" type="pres">
      <dgm:prSet presAssocID="{CA5FB68A-734D-44EE-9B31-82C92CAFC4BF}" presName="linear" presStyleCnt="0">
        <dgm:presLayoutVars>
          <dgm:dir/>
          <dgm:animLvl val="lvl"/>
          <dgm:resizeHandles val="exact"/>
        </dgm:presLayoutVars>
      </dgm:prSet>
      <dgm:spPr/>
      <dgm:t>
        <a:bodyPr/>
        <a:lstStyle/>
        <a:p>
          <a:endParaRPr lang="en-US"/>
        </a:p>
      </dgm:t>
    </dgm:pt>
    <dgm:pt modelId="{AF1F31C3-573E-4D67-AF02-6B9A84864F44}" type="pres">
      <dgm:prSet presAssocID="{EB2582D7-4CEE-4684-A98E-DFCDBF5AB69C}" presName="parentLin" presStyleCnt="0"/>
      <dgm:spPr/>
    </dgm:pt>
    <dgm:pt modelId="{FE0B49F3-D5A9-45B0-880A-607399B2077A}" type="pres">
      <dgm:prSet presAssocID="{EB2582D7-4CEE-4684-A98E-DFCDBF5AB69C}" presName="parentLeftMargin" presStyleLbl="node1" presStyleIdx="0" presStyleCnt="1"/>
      <dgm:spPr/>
      <dgm:t>
        <a:bodyPr/>
        <a:lstStyle/>
        <a:p>
          <a:endParaRPr lang="en-US"/>
        </a:p>
      </dgm:t>
    </dgm:pt>
    <dgm:pt modelId="{0DA6A9DA-1F0A-4C34-BEC7-34D386EAC89C}" type="pres">
      <dgm:prSet presAssocID="{EB2582D7-4CEE-4684-A98E-DFCDBF5AB69C}" presName="parentText" presStyleLbl="node1" presStyleIdx="0" presStyleCnt="1" custScaleX="722399" custScaleY="231240">
        <dgm:presLayoutVars>
          <dgm:chMax val="0"/>
          <dgm:bulletEnabled val="1"/>
        </dgm:presLayoutVars>
      </dgm:prSet>
      <dgm:spPr/>
      <dgm:t>
        <a:bodyPr/>
        <a:lstStyle/>
        <a:p>
          <a:endParaRPr lang="en-GB"/>
        </a:p>
      </dgm:t>
    </dgm:pt>
    <dgm:pt modelId="{8043948B-FC5B-4235-9E45-DB5BA8E521C5}" type="pres">
      <dgm:prSet presAssocID="{EB2582D7-4CEE-4684-A98E-DFCDBF5AB69C}" presName="negativeSpace" presStyleCnt="0"/>
      <dgm:spPr/>
    </dgm:pt>
    <dgm:pt modelId="{5E53D074-BCFB-425F-803C-325D0FE7F8B4}" type="pres">
      <dgm:prSet presAssocID="{EB2582D7-4CEE-4684-A98E-DFCDBF5AB69C}" presName="childText" presStyleLbl="conFgAcc1" presStyleIdx="0" presStyleCnt="1">
        <dgm:presLayoutVars>
          <dgm:bulletEnabled val="1"/>
        </dgm:presLayoutVars>
      </dgm:prSet>
      <dgm:spPr/>
    </dgm:pt>
  </dgm:ptLst>
  <dgm:cxnLst>
    <dgm:cxn modelId="{54ABB337-E0AA-4A05-B305-BD5BE3F3C3BE}" srcId="{CA5FB68A-734D-44EE-9B31-82C92CAFC4BF}" destId="{EB2582D7-4CEE-4684-A98E-DFCDBF5AB69C}" srcOrd="0" destOrd="0" parTransId="{3C7DD114-B66B-4610-8CE1-EC40E723F1C0}" sibTransId="{E46A2942-CACC-485B-BDB4-36514E8C58E7}"/>
    <dgm:cxn modelId="{7253DE56-48F5-41C1-8D22-A83F2C7EF811}" type="presOf" srcId="{EB2582D7-4CEE-4684-A98E-DFCDBF5AB69C}" destId="{FE0B49F3-D5A9-45B0-880A-607399B2077A}" srcOrd="0" destOrd="0" presId="urn:microsoft.com/office/officeart/2005/8/layout/list1"/>
    <dgm:cxn modelId="{20A75A34-EB25-4D7E-BFC9-6B9961BB65EF}" type="presOf" srcId="{EB2582D7-4CEE-4684-A98E-DFCDBF5AB69C}" destId="{0DA6A9DA-1F0A-4C34-BEC7-34D386EAC89C}" srcOrd="1" destOrd="0" presId="urn:microsoft.com/office/officeart/2005/8/layout/list1"/>
    <dgm:cxn modelId="{8573E3C2-033D-49B1-8A92-182E0E227859}" type="presOf" srcId="{CA5FB68A-734D-44EE-9B31-82C92CAFC4BF}" destId="{67CA5E3D-621A-4448-B326-179B46397867}" srcOrd="0" destOrd="0" presId="urn:microsoft.com/office/officeart/2005/8/layout/list1"/>
    <dgm:cxn modelId="{77952B10-7510-4846-8064-12A771C8464D}" type="presParOf" srcId="{67CA5E3D-621A-4448-B326-179B46397867}" destId="{AF1F31C3-573E-4D67-AF02-6B9A84864F44}" srcOrd="0" destOrd="0" presId="urn:microsoft.com/office/officeart/2005/8/layout/list1"/>
    <dgm:cxn modelId="{76B991E7-3570-417B-A5A4-78C39F96B8DB}" type="presParOf" srcId="{AF1F31C3-573E-4D67-AF02-6B9A84864F44}" destId="{FE0B49F3-D5A9-45B0-880A-607399B2077A}" srcOrd="0" destOrd="0" presId="urn:microsoft.com/office/officeart/2005/8/layout/list1"/>
    <dgm:cxn modelId="{0FA1BFEE-B165-4AA9-9258-7E4167DEEEAE}" type="presParOf" srcId="{AF1F31C3-573E-4D67-AF02-6B9A84864F44}" destId="{0DA6A9DA-1F0A-4C34-BEC7-34D386EAC89C}" srcOrd="1" destOrd="0" presId="urn:microsoft.com/office/officeart/2005/8/layout/list1"/>
    <dgm:cxn modelId="{59E73763-AD25-4E4F-BCE6-8106F30A25AD}" type="presParOf" srcId="{67CA5E3D-621A-4448-B326-179B46397867}" destId="{8043948B-FC5B-4235-9E45-DB5BA8E521C5}" srcOrd="1" destOrd="0" presId="urn:microsoft.com/office/officeart/2005/8/layout/list1"/>
    <dgm:cxn modelId="{C15B07FE-B171-48AA-B674-3F4D97F69EA5}" type="presParOf" srcId="{67CA5E3D-621A-4448-B326-179B46397867}" destId="{5E53D074-BCFB-425F-803C-325D0FE7F8B4}"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43225" cy="496888"/>
          </a:xfrm>
          <a:prstGeom prst="rect">
            <a:avLst/>
          </a:prstGeom>
          <a:noFill/>
          <a:ln w="9525">
            <a:noFill/>
            <a:miter lim="800000"/>
            <a:headEnd/>
            <a:tailEnd/>
          </a:ln>
          <a:effectLst/>
        </p:spPr>
        <p:txBody>
          <a:bodyPr vert="horz" wrap="square" lIns="91586" tIns="45793" rIns="91586" bIns="45793" numCol="1" anchor="t" anchorCtr="0" compatLnSpc="1">
            <a:prstTxWarp prst="textNoShape">
              <a:avLst/>
            </a:prstTxWarp>
          </a:bodyPr>
          <a:lstStyle>
            <a:lvl1pPr algn="l" defTabSz="915988" eaLnBrk="1" hangingPunct="1">
              <a:defRPr sz="1200">
                <a:latin typeface="Arial" charset="0"/>
              </a:defRPr>
            </a:lvl1pPr>
          </a:lstStyle>
          <a:p>
            <a:pPr>
              <a:defRPr/>
            </a:pPr>
            <a:endParaRPr lang="en-GB"/>
          </a:p>
        </p:txBody>
      </p:sp>
      <p:sp>
        <p:nvSpPr>
          <p:cNvPr id="11267" name="Rectangle 3"/>
          <p:cNvSpPr>
            <a:spLocks noGrp="1" noChangeArrowheads="1"/>
          </p:cNvSpPr>
          <p:nvPr>
            <p:ph type="dt" sz="quarter" idx="1"/>
          </p:nvPr>
        </p:nvSpPr>
        <p:spPr bwMode="auto">
          <a:xfrm>
            <a:off x="3846513" y="0"/>
            <a:ext cx="2943225" cy="496888"/>
          </a:xfrm>
          <a:prstGeom prst="rect">
            <a:avLst/>
          </a:prstGeom>
          <a:noFill/>
          <a:ln w="9525">
            <a:noFill/>
            <a:miter lim="800000"/>
            <a:headEnd/>
            <a:tailEnd/>
          </a:ln>
          <a:effectLst/>
        </p:spPr>
        <p:txBody>
          <a:bodyPr vert="horz" wrap="square" lIns="91586" tIns="45793" rIns="91586" bIns="45793" numCol="1" anchor="t" anchorCtr="0" compatLnSpc="1">
            <a:prstTxWarp prst="textNoShape">
              <a:avLst/>
            </a:prstTxWarp>
          </a:bodyPr>
          <a:lstStyle>
            <a:lvl1pPr algn="r" defTabSz="915988" eaLnBrk="1" hangingPunct="1">
              <a:defRPr sz="1200">
                <a:latin typeface="Arial" charset="0"/>
              </a:defRPr>
            </a:lvl1pPr>
          </a:lstStyle>
          <a:p>
            <a:pPr>
              <a:defRPr/>
            </a:pPr>
            <a:endParaRPr lang="en-GB"/>
          </a:p>
        </p:txBody>
      </p:sp>
      <p:sp>
        <p:nvSpPr>
          <p:cNvPr id="11268" name="Rectangle 4"/>
          <p:cNvSpPr>
            <a:spLocks noGrp="1" noChangeArrowheads="1"/>
          </p:cNvSpPr>
          <p:nvPr>
            <p:ph type="ftr" sz="quarter" idx="2"/>
          </p:nvPr>
        </p:nvSpPr>
        <p:spPr bwMode="auto">
          <a:xfrm>
            <a:off x="0" y="9424988"/>
            <a:ext cx="2943225" cy="496887"/>
          </a:xfrm>
          <a:prstGeom prst="rect">
            <a:avLst/>
          </a:prstGeom>
          <a:noFill/>
          <a:ln w="9525">
            <a:noFill/>
            <a:miter lim="800000"/>
            <a:headEnd/>
            <a:tailEnd/>
          </a:ln>
          <a:effectLst/>
        </p:spPr>
        <p:txBody>
          <a:bodyPr vert="horz" wrap="square" lIns="91586" tIns="45793" rIns="91586" bIns="45793" numCol="1" anchor="b" anchorCtr="0" compatLnSpc="1">
            <a:prstTxWarp prst="textNoShape">
              <a:avLst/>
            </a:prstTxWarp>
          </a:bodyPr>
          <a:lstStyle>
            <a:lvl1pPr algn="l" defTabSz="915988" eaLnBrk="1" hangingPunct="1">
              <a:defRPr sz="1200">
                <a:latin typeface="Arial" charset="0"/>
              </a:defRPr>
            </a:lvl1pPr>
          </a:lstStyle>
          <a:p>
            <a:pPr>
              <a:defRPr/>
            </a:pPr>
            <a:endParaRPr lang="en-GB"/>
          </a:p>
        </p:txBody>
      </p:sp>
      <p:sp>
        <p:nvSpPr>
          <p:cNvPr id="11269" name="Rectangle 5"/>
          <p:cNvSpPr>
            <a:spLocks noGrp="1" noChangeArrowheads="1"/>
          </p:cNvSpPr>
          <p:nvPr>
            <p:ph type="sldNum" sz="quarter" idx="3"/>
          </p:nvPr>
        </p:nvSpPr>
        <p:spPr bwMode="auto">
          <a:xfrm>
            <a:off x="3846513" y="9424988"/>
            <a:ext cx="2943225" cy="496887"/>
          </a:xfrm>
          <a:prstGeom prst="rect">
            <a:avLst/>
          </a:prstGeom>
          <a:noFill/>
          <a:ln w="9525">
            <a:noFill/>
            <a:miter lim="800000"/>
            <a:headEnd/>
            <a:tailEnd/>
          </a:ln>
          <a:effectLst/>
        </p:spPr>
        <p:txBody>
          <a:bodyPr vert="horz" wrap="square" lIns="91586" tIns="45793" rIns="91586" bIns="45793" numCol="1" anchor="b" anchorCtr="0" compatLnSpc="1">
            <a:prstTxWarp prst="textNoShape">
              <a:avLst/>
            </a:prstTxWarp>
          </a:bodyPr>
          <a:lstStyle>
            <a:lvl1pPr algn="r" defTabSz="915988" eaLnBrk="1" hangingPunct="1">
              <a:defRPr sz="1200">
                <a:latin typeface="Arial" charset="0"/>
              </a:defRPr>
            </a:lvl1pPr>
          </a:lstStyle>
          <a:p>
            <a:pPr>
              <a:defRPr/>
            </a:pPr>
            <a:fld id="{7E540C4B-490C-47E5-8E58-D4B791CCF29D}" type="slidenum">
              <a:rPr lang="en-GB"/>
              <a:pPr>
                <a:defRPr/>
              </a:pPr>
              <a:t>‹#›</a:t>
            </a:fld>
            <a:endParaRPr lang="en-GB" dirty="0"/>
          </a:p>
        </p:txBody>
      </p:sp>
    </p:spTree>
    <p:extLst>
      <p:ext uri="{BB962C8B-B14F-4D97-AF65-F5344CB8AC3E}">
        <p14:creationId xmlns:p14="http://schemas.microsoft.com/office/powerpoint/2010/main" val="8867516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43225" cy="496888"/>
          </a:xfrm>
          <a:prstGeom prst="rect">
            <a:avLst/>
          </a:prstGeom>
          <a:noFill/>
          <a:ln w="9525">
            <a:noFill/>
            <a:miter lim="800000"/>
            <a:headEnd/>
            <a:tailEnd/>
          </a:ln>
          <a:effectLst/>
        </p:spPr>
        <p:txBody>
          <a:bodyPr vert="horz" wrap="square" lIns="91586" tIns="45793" rIns="91586" bIns="45793" numCol="1" anchor="t" anchorCtr="0" compatLnSpc="1">
            <a:prstTxWarp prst="textNoShape">
              <a:avLst/>
            </a:prstTxWarp>
          </a:bodyPr>
          <a:lstStyle>
            <a:lvl1pPr algn="l" defTabSz="915988" eaLnBrk="1" hangingPunct="1">
              <a:defRPr sz="1200">
                <a:latin typeface="Arial" charset="0"/>
              </a:defRPr>
            </a:lvl1pPr>
          </a:lstStyle>
          <a:p>
            <a:pPr>
              <a:defRPr/>
            </a:pPr>
            <a:endParaRPr lang="en-GB"/>
          </a:p>
        </p:txBody>
      </p:sp>
      <p:sp>
        <p:nvSpPr>
          <p:cNvPr id="12291" name="Rectangle 3"/>
          <p:cNvSpPr>
            <a:spLocks noGrp="1" noChangeArrowheads="1"/>
          </p:cNvSpPr>
          <p:nvPr>
            <p:ph type="dt" idx="1"/>
          </p:nvPr>
        </p:nvSpPr>
        <p:spPr bwMode="auto">
          <a:xfrm>
            <a:off x="3846513" y="0"/>
            <a:ext cx="2943225" cy="496888"/>
          </a:xfrm>
          <a:prstGeom prst="rect">
            <a:avLst/>
          </a:prstGeom>
          <a:noFill/>
          <a:ln w="9525">
            <a:noFill/>
            <a:miter lim="800000"/>
            <a:headEnd/>
            <a:tailEnd/>
          </a:ln>
          <a:effectLst/>
        </p:spPr>
        <p:txBody>
          <a:bodyPr vert="horz" wrap="square" lIns="91586" tIns="45793" rIns="91586" bIns="45793" numCol="1" anchor="t" anchorCtr="0" compatLnSpc="1">
            <a:prstTxWarp prst="textNoShape">
              <a:avLst/>
            </a:prstTxWarp>
          </a:bodyPr>
          <a:lstStyle>
            <a:lvl1pPr algn="r" defTabSz="915988" eaLnBrk="1" hangingPunct="1">
              <a:defRPr sz="1200">
                <a:latin typeface="Arial" charset="0"/>
              </a:defRPr>
            </a:lvl1pPr>
          </a:lstStyle>
          <a:p>
            <a:pPr>
              <a:defRPr/>
            </a:pPr>
            <a:endParaRPr lang="en-GB"/>
          </a:p>
        </p:txBody>
      </p:sp>
      <p:sp>
        <p:nvSpPr>
          <p:cNvPr id="29700" name="Rectangle 4"/>
          <p:cNvSpPr>
            <a:spLocks noGrp="1" noRot="1" noChangeAspect="1" noChangeArrowheads="1" noTextEdit="1"/>
          </p:cNvSpPr>
          <p:nvPr>
            <p:ph type="sldImg" idx="2"/>
          </p:nvPr>
        </p:nvSpPr>
        <p:spPr bwMode="auto">
          <a:xfrm>
            <a:off x="915988" y="744538"/>
            <a:ext cx="4960937" cy="3721100"/>
          </a:xfrm>
          <a:prstGeom prst="rect">
            <a:avLst/>
          </a:prstGeom>
          <a:noFill/>
          <a:ln w="9525">
            <a:solidFill>
              <a:srgbClr val="000000"/>
            </a:solidFill>
            <a:miter lim="800000"/>
            <a:headEnd/>
            <a:tailEnd/>
          </a:ln>
        </p:spPr>
      </p:sp>
      <p:sp>
        <p:nvSpPr>
          <p:cNvPr id="12293" name="Rectangle 5"/>
          <p:cNvSpPr>
            <a:spLocks noGrp="1" noChangeArrowheads="1"/>
          </p:cNvSpPr>
          <p:nvPr>
            <p:ph type="body" sz="quarter" idx="3"/>
          </p:nvPr>
        </p:nvSpPr>
        <p:spPr bwMode="auto">
          <a:xfrm>
            <a:off x="679450" y="4713288"/>
            <a:ext cx="5432425" cy="4465637"/>
          </a:xfrm>
          <a:prstGeom prst="rect">
            <a:avLst/>
          </a:prstGeom>
          <a:noFill/>
          <a:ln w="9525">
            <a:noFill/>
            <a:miter lim="800000"/>
            <a:headEnd/>
            <a:tailEnd/>
          </a:ln>
          <a:effectLst/>
        </p:spPr>
        <p:txBody>
          <a:bodyPr vert="horz" wrap="square" lIns="91586" tIns="45793" rIns="91586" bIns="45793"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2294" name="Rectangle 6"/>
          <p:cNvSpPr>
            <a:spLocks noGrp="1" noChangeArrowheads="1"/>
          </p:cNvSpPr>
          <p:nvPr>
            <p:ph type="ftr" sz="quarter" idx="4"/>
          </p:nvPr>
        </p:nvSpPr>
        <p:spPr bwMode="auto">
          <a:xfrm>
            <a:off x="0" y="9424988"/>
            <a:ext cx="2943225" cy="496887"/>
          </a:xfrm>
          <a:prstGeom prst="rect">
            <a:avLst/>
          </a:prstGeom>
          <a:noFill/>
          <a:ln w="9525">
            <a:noFill/>
            <a:miter lim="800000"/>
            <a:headEnd/>
            <a:tailEnd/>
          </a:ln>
          <a:effectLst/>
        </p:spPr>
        <p:txBody>
          <a:bodyPr vert="horz" wrap="square" lIns="91586" tIns="45793" rIns="91586" bIns="45793" numCol="1" anchor="b" anchorCtr="0" compatLnSpc="1">
            <a:prstTxWarp prst="textNoShape">
              <a:avLst/>
            </a:prstTxWarp>
          </a:bodyPr>
          <a:lstStyle>
            <a:lvl1pPr algn="l" defTabSz="915988" eaLnBrk="1" hangingPunct="1">
              <a:defRPr sz="1200">
                <a:latin typeface="Arial" charset="0"/>
              </a:defRPr>
            </a:lvl1pPr>
          </a:lstStyle>
          <a:p>
            <a:pPr>
              <a:defRPr/>
            </a:pPr>
            <a:endParaRPr lang="en-GB"/>
          </a:p>
        </p:txBody>
      </p:sp>
      <p:sp>
        <p:nvSpPr>
          <p:cNvPr id="12295" name="Rectangle 7"/>
          <p:cNvSpPr>
            <a:spLocks noGrp="1" noChangeArrowheads="1"/>
          </p:cNvSpPr>
          <p:nvPr>
            <p:ph type="sldNum" sz="quarter" idx="5"/>
          </p:nvPr>
        </p:nvSpPr>
        <p:spPr bwMode="auto">
          <a:xfrm>
            <a:off x="3846513" y="9424988"/>
            <a:ext cx="2943225" cy="496887"/>
          </a:xfrm>
          <a:prstGeom prst="rect">
            <a:avLst/>
          </a:prstGeom>
          <a:noFill/>
          <a:ln w="9525">
            <a:noFill/>
            <a:miter lim="800000"/>
            <a:headEnd/>
            <a:tailEnd/>
          </a:ln>
          <a:effectLst/>
        </p:spPr>
        <p:txBody>
          <a:bodyPr vert="horz" wrap="square" lIns="91586" tIns="45793" rIns="91586" bIns="45793" numCol="1" anchor="b" anchorCtr="0" compatLnSpc="1">
            <a:prstTxWarp prst="textNoShape">
              <a:avLst/>
            </a:prstTxWarp>
          </a:bodyPr>
          <a:lstStyle>
            <a:lvl1pPr algn="r" defTabSz="915988" eaLnBrk="1" hangingPunct="1">
              <a:defRPr sz="1200">
                <a:latin typeface="Arial" charset="0"/>
              </a:defRPr>
            </a:lvl1pPr>
          </a:lstStyle>
          <a:p>
            <a:pPr>
              <a:defRPr/>
            </a:pPr>
            <a:fld id="{C8C6B865-B941-42DC-876A-C61A0731ECA9}" type="slidenum">
              <a:rPr lang="en-GB"/>
              <a:pPr>
                <a:defRPr/>
              </a:pPr>
              <a:t>‹#›</a:t>
            </a:fld>
            <a:endParaRPr lang="en-GB" dirty="0"/>
          </a:p>
        </p:txBody>
      </p:sp>
    </p:spTree>
    <p:extLst>
      <p:ext uri="{BB962C8B-B14F-4D97-AF65-F5344CB8AC3E}">
        <p14:creationId xmlns:p14="http://schemas.microsoft.com/office/powerpoint/2010/main" val="23526147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www.ucas.ac.uk/students/applying/howtoapply/personalstatement/dos"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F6C30739-C2AC-442A-A292-BD916242583F}" type="slidenum">
              <a:rPr lang="en-GB" smtClean="0">
                <a:latin typeface="Times" pitchFamily="18" charset="0"/>
              </a:rPr>
              <a:pPr/>
              <a:t>1</a:t>
            </a:fld>
            <a:endParaRPr lang="en-GB" smtClean="0">
              <a:latin typeface="Times" pitchFamily="18" charset="0"/>
            </a:endParaRPr>
          </a:p>
        </p:txBody>
      </p:sp>
      <p:sp>
        <p:nvSpPr>
          <p:cNvPr id="26627" name="Rectangle 2"/>
          <p:cNvSpPr>
            <a:spLocks noGrp="1" noRot="1" noChangeAspect="1" noChangeArrowheads="1" noTextEdit="1"/>
          </p:cNvSpPr>
          <p:nvPr>
            <p:ph type="sldImg"/>
          </p:nvPr>
        </p:nvSpPr>
        <p:spPr>
          <a:xfrm>
            <a:off x="915988" y="744538"/>
            <a:ext cx="4959350" cy="3721100"/>
          </a:xfrm>
          <a:ln/>
        </p:spPr>
      </p:sp>
      <p:sp>
        <p:nvSpPr>
          <p:cNvPr id="26628" name="Rectangle 3"/>
          <p:cNvSpPr>
            <a:spLocks noGrp="1" noChangeArrowheads="1"/>
          </p:cNvSpPr>
          <p:nvPr>
            <p:ph type="body" idx="1"/>
          </p:nvPr>
        </p:nvSpPr>
        <p:spPr>
          <a:noFill/>
          <a:ln/>
        </p:spPr>
        <p:txBody>
          <a:bodyPr/>
          <a:lstStyle/>
          <a:p>
            <a:pPr eaLnBrk="1" hangingPunct="1"/>
            <a:endParaRPr lang="en-US" smtClean="0">
              <a:latin typeface="Times"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2</a:t>
            </a:fld>
            <a:endParaRPr lang="en-GB" dirty="0">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3</a:t>
            </a:fld>
            <a:endParaRPr lang="en-GB" dirty="0">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5</a:t>
            </a:fld>
            <a:endParaRPr lang="en-GB" dirty="0">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F20185-B8EB-4F41-913D-852543D5CD45}"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pPr eaLnBrk="0" hangingPunct="0"/>
            <a:fld id="{6B6A4DD6-707B-4B6C-BA30-8526BE123AD4}" type="slidenum">
              <a:rPr lang="en-GB" smtClean="0">
                <a:solidFill>
                  <a:srgbClr val="000000"/>
                </a:solidFill>
                <a:latin typeface="Arial" pitchFamily="34" charset="0"/>
              </a:rPr>
              <a:pPr eaLnBrk="0" hangingPunct="0"/>
              <a:t>7</a:t>
            </a:fld>
            <a:endParaRPr lang="en-GB" smtClean="0">
              <a:solidFill>
                <a:srgbClr val="000000"/>
              </a:solidFill>
              <a:latin typeface="Arial" pitchFamily="34" charset="0"/>
            </a:endParaRPr>
          </a:p>
        </p:txBody>
      </p:sp>
      <p:sp>
        <p:nvSpPr>
          <p:cNvPr id="32771" name="Rectangle 2"/>
          <p:cNvSpPr>
            <a:spLocks noGrp="1" noRot="1" noChangeAspect="1" noChangeArrowheads="1" noTextEdit="1"/>
          </p:cNvSpPr>
          <p:nvPr>
            <p:ph type="sldImg"/>
          </p:nvPr>
        </p:nvSpPr>
        <p:spPr>
          <a:xfrm>
            <a:off x="915988" y="742950"/>
            <a:ext cx="4960937" cy="3722688"/>
          </a:xfrm>
          <a:ln/>
        </p:spPr>
      </p:sp>
      <p:sp>
        <p:nvSpPr>
          <p:cNvPr id="32772" name="Rectangle 3"/>
          <p:cNvSpPr>
            <a:spLocks noGrp="1" noChangeArrowheads="1"/>
          </p:cNvSpPr>
          <p:nvPr>
            <p:ph type="body" idx="1"/>
          </p:nvPr>
        </p:nvSpPr>
        <p:spPr>
          <a:xfrm>
            <a:off x="906463" y="4714875"/>
            <a:ext cx="4978400" cy="4465638"/>
          </a:xfrm>
          <a:noFill/>
          <a:ln/>
        </p:spPr>
        <p:txBody>
          <a:bodyPr/>
          <a:lstStyle/>
          <a:p>
            <a:pPr eaLnBrk="1" hangingPunct="1"/>
            <a:r>
              <a:rPr lang="en-GB" dirty="0" smtClean="0">
                <a:latin typeface="Arial" pitchFamily="34" charset="0"/>
              </a:rPr>
              <a:t>This is not an exclusive list and individual institutions</a:t>
            </a:r>
            <a:r>
              <a:rPr lang="en-GB" baseline="0" dirty="0" smtClean="0">
                <a:latin typeface="Arial" pitchFamily="34" charset="0"/>
              </a:rPr>
              <a:t> will have specific criteria for specific courses</a:t>
            </a:r>
            <a:endParaRPr lang="en-GB" dirty="0"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8</a:t>
            </a:fld>
            <a:endParaRPr lang="en-GB" dirty="0">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document</a:t>
            </a:r>
            <a:r>
              <a:rPr lang="en-GB" baseline="0" dirty="0" smtClean="0"/>
              <a:t> is in your pack. This slide can be used as an exercise in planning out PS work.</a:t>
            </a:r>
            <a:endParaRPr lang="en-GB" dirty="0"/>
          </a:p>
        </p:txBody>
      </p:sp>
      <p:sp>
        <p:nvSpPr>
          <p:cNvPr id="4" name="Slide Number Placeholder 3"/>
          <p:cNvSpPr>
            <a:spLocks noGrp="1"/>
          </p:cNvSpPr>
          <p:nvPr>
            <p:ph type="sldNum" sz="quarter" idx="10"/>
          </p:nvPr>
        </p:nvSpPr>
        <p:spPr/>
        <p:txBody>
          <a:bodyPr/>
          <a:lstStyle/>
          <a:p>
            <a:pPr>
              <a:defRPr/>
            </a:pPr>
            <a:fld id="{C8C6B865-B941-42DC-876A-C61A0731ECA9}" type="slidenum">
              <a:rPr lang="en-GB" smtClean="0"/>
              <a:pPr>
                <a:defRPr/>
              </a:pPr>
              <a:t>9</a:t>
            </a:fld>
            <a:endParaRPr lang="en-GB" dirty="0"/>
          </a:p>
        </p:txBody>
      </p:sp>
    </p:spTree>
    <p:extLst>
      <p:ext uri="{BB962C8B-B14F-4D97-AF65-F5344CB8AC3E}">
        <p14:creationId xmlns:p14="http://schemas.microsoft.com/office/powerpoint/2010/main" val="158936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Hand out copies of this Mind Map and encourage students to choose</a:t>
            </a:r>
            <a:r>
              <a:rPr lang="en-GB" baseline="0" dirty="0" smtClean="0"/>
              <a:t> a section and start writing out some personal information to put into a draft statement. </a:t>
            </a:r>
          </a:p>
          <a:p>
            <a:endParaRPr lang="en-GB" baseline="0" dirty="0" smtClean="0"/>
          </a:p>
          <a:p>
            <a:r>
              <a:rPr lang="en-GB" baseline="0" dirty="0" smtClean="0"/>
              <a:t>If there are sections they are struggling on then this can give an indication where additional research needs to be taking place – for example ‘about the course’ or ‘what I want from the future’. </a:t>
            </a:r>
            <a:endParaRPr lang="en-GB" dirty="0"/>
          </a:p>
        </p:txBody>
      </p:sp>
      <p:sp>
        <p:nvSpPr>
          <p:cNvPr id="4" name="Slide Number Placeholder 3"/>
          <p:cNvSpPr>
            <a:spLocks noGrp="1"/>
          </p:cNvSpPr>
          <p:nvPr>
            <p:ph type="sldNum" sz="quarter" idx="10"/>
          </p:nvPr>
        </p:nvSpPr>
        <p:spPr/>
        <p:txBody>
          <a:bodyPr/>
          <a:lstStyle/>
          <a:p>
            <a:pPr>
              <a:defRPr/>
            </a:pPr>
            <a:fld id="{C8C6B865-B941-42DC-876A-C61A0731ECA9}" type="slidenum">
              <a:rPr lang="en-GB" smtClean="0"/>
              <a:pPr>
                <a:defRPr/>
              </a:pPr>
              <a:t>10</a:t>
            </a:fld>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11</a:t>
            </a:fld>
            <a:endParaRPr lang="en-GB" dirty="0">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12</a:t>
            </a:fld>
            <a:endParaRPr lang="en-GB" dirty="0">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13</a:t>
            </a:fld>
            <a:endParaRPr lang="en-GB" dirty="0">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14</a:t>
            </a:fld>
            <a:endParaRPr lang="en-GB" dirty="0">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15</a:t>
            </a:fld>
            <a:endParaRPr lang="en-GB" dirty="0">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16</a:t>
            </a:fld>
            <a:endParaRPr lang="en-GB" dirty="0">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17</a:t>
            </a:fld>
            <a:endParaRPr lang="en-GB" dirty="0">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18</a:t>
            </a:fld>
            <a:endParaRPr lang="en-GB" dirty="0">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19</a:t>
            </a:fld>
            <a:endParaRPr lang="en-GB" dirty="0">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20</a:t>
            </a:fld>
            <a:endParaRPr lang="en-GB" dirty="0">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21</a:t>
            </a:fld>
            <a:endParaRPr lang="en-GB" dirty="0">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22</a:t>
            </a:fld>
            <a:endParaRPr lang="en-GB" dirty="0">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Credibility is incredibly easy to loose.</a:t>
            </a:r>
            <a:endParaRPr lang="en-GB" dirty="0"/>
          </a:p>
        </p:txBody>
      </p:sp>
      <p:sp>
        <p:nvSpPr>
          <p:cNvPr id="4" name="Slide Number Placeholder 3"/>
          <p:cNvSpPr>
            <a:spLocks noGrp="1"/>
          </p:cNvSpPr>
          <p:nvPr>
            <p:ph type="sldNum" sz="quarter" idx="10"/>
          </p:nvPr>
        </p:nvSpPr>
        <p:spPr/>
        <p:txBody>
          <a:bodyPr/>
          <a:lstStyle/>
          <a:p>
            <a:pPr>
              <a:defRPr/>
            </a:pPr>
            <a:fld id="{C8C6B865-B941-42DC-876A-C61A0731ECA9}" type="slidenum">
              <a:rPr lang="en-GB" smtClean="0"/>
              <a:pPr>
                <a:defRPr/>
              </a:pPr>
              <a:t>23</a:t>
            </a:fld>
            <a:endParaRPr lang="en-GB"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CC46508-E6A2-4B73-8D3F-931FBB6056DD}" type="slidenum">
              <a:rPr lang="en-GB" smtClean="0">
                <a:solidFill>
                  <a:prstClr val="black"/>
                </a:solidFill>
              </a:rPr>
              <a:pPr>
                <a:defRPr/>
              </a:pPr>
              <a:t>24</a:t>
            </a:fld>
            <a:endParaRPr lang="en-GB" dirty="0">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If</a:t>
            </a:r>
            <a:r>
              <a:rPr lang="en-GB" baseline="0" dirty="0" smtClean="0"/>
              <a:t> you don’t check your work you’ll end up feeling like these guys who have just realised they’ve painted the word Shcool instead of School!</a:t>
            </a:r>
            <a:endParaRPr lang="en-GB" dirty="0"/>
          </a:p>
        </p:txBody>
      </p:sp>
      <p:sp>
        <p:nvSpPr>
          <p:cNvPr id="4" name="Slide Number Placeholder 3"/>
          <p:cNvSpPr>
            <a:spLocks noGrp="1"/>
          </p:cNvSpPr>
          <p:nvPr>
            <p:ph type="sldNum" sz="quarter" idx="10"/>
          </p:nvPr>
        </p:nvSpPr>
        <p:spPr/>
        <p:txBody>
          <a:bodyPr/>
          <a:lstStyle/>
          <a:p>
            <a:pPr>
              <a:defRPr/>
            </a:pPr>
            <a:fld id="{C8C6B865-B941-42DC-876A-C61A0731ECA9}" type="slidenum">
              <a:rPr lang="en-GB" smtClean="0"/>
              <a:pPr>
                <a:defRPr/>
              </a:pPr>
              <a:t>25</a:t>
            </a:fld>
            <a:endParaRPr lang="en-GB"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If</a:t>
            </a:r>
            <a:r>
              <a:rPr lang="en-GB" baseline="0" dirty="0" smtClean="0"/>
              <a:t> you don’t check your work you’ll end up feeling like these guys who have just realised they’ve painted the word Shcool instead of School!</a:t>
            </a:r>
            <a:endParaRPr lang="en-GB" dirty="0"/>
          </a:p>
        </p:txBody>
      </p:sp>
      <p:sp>
        <p:nvSpPr>
          <p:cNvPr id="4" name="Slide Number Placeholder 3"/>
          <p:cNvSpPr>
            <a:spLocks noGrp="1"/>
          </p:cNvSpPr>
          <p:nvPr>
            <p:ph type="sldNum" sz="quarter" idx="10"/>
          </p:nvPr>
        </p:nvSpPr>
        <p:spPr/>
        <p:txBody>
          <a:bodyPr/>
          <a:lstStyle/>
          <a:p>
            <a:pPr>
              <a:defRPr/>
            </a:pPr>
            <a:fld id="{C8C6B865-B941-42DC-876A-C61A0731ECA9}" type="slidenum">
              <a:rPr lang="en-GB" smtClean="0"/>
              <a:pPr>
                <a:defRPr/>
              </a:pPr>
              <a:t>26</a:t>
            </a:fld>
            <a:endParaRPr lang="en-GB"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Further guidance can be found here: </a:t>
            </a:r>
            <a:r>
              <a:rPr lang="en-GB" dirty="0" smtClean="0">
                <a:hlinkClick r:id="rId3"/>
              </a:rPr>
              <a:t>http://www.ucas.ac.uk/students/applying/howtoapply/personalstatement/dos</a:t>
            </a:r>
            <a:endParaRPr lang="en-GB" dirty="0"/>
          </a:p>
        </p:txBody>
      </p:sp>
      <p:sp>
        <p:nvSpPr>
          <p:cNvPr id="4" name="Slide Number Placeholder 3"/>
          <p:cNvSpPr>
            <a:spLocks noGrp="1"/>
          </p:cNvSpPr>
          <p:nvPr>
            <p:ph type="sldNum" sz="quarter" idx="10"/>
          </p:nvPr>
        </p:nvSpPr>
        <p:spPr/>
        <p:txBody>
          <a:bodyPr/>
          <a:lstStyle/>
          <a:p>
            <a:pPr>
              <a:defRPr/>
            </a:pPr>
            <a:fld id="{C8C6B865-B941-42DC-876A-C61A0731ECA9}" type="slidenum">
              <a:rPr lang="en-GB" smtClean="0"/>
              <a:pPr>
                <a:defRPr/>
              </a:pPr>
              <a:t>27</a:t>
            </a:fld>
            <a:endParaRPr lang="en-GB" dirty="0"/>
          </a:p>
        </p:txBody>
      </p:sp>
    </p:spTree>
    <p:extLst>
      <p:ext uri="{BB962C8B-B14F-4D97-AF65-F5344CB8AC3E}">
        <p14:creationId xmlns:p14="http://schemas.microsoft.com/office/powerpoint/2010/main" val="27425693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p:spPr>
        <p:txBody>
          <a:bodyPr/>
          <a:lstStyle/>
          <a:p>
            <a:endParaRPr lang="en-US" smtClean="0">
              <a:latin typeface="Arial" pitchFamily="34" charset="0"/>
            </a:endParaRPr>
          </a:p>
        </p:txBody>
      </p:sp>
      <p:sp>
        <p:nvSpPr>
          <p:cNvPr id="29700" name="Slide Number Placeholder 3"/>
          <p:cNvSpPr>
            <a:spLocks noGrp="1"/>
          </p:cNvSpPr>
          <p:nvPr>
            <p:ph type="sldNum" sz="quarter" idx="5"/>
          </p:nvPr>
        </p:nvSpPr>
        <p:spPr>
          <a:noFill/>
        </p:spPr>
        <p:txBody>
          <a:bodyPr/>
          <a:lstStyle/>
          <a:p>
            <a:fld id="{2BF1FA94-9AD8-466D-9998-617BC8A01F1B}" type="slidenum">
              <a:rPr lang="en-GB"/>
              <a:pPr/>
              <a:t>28</a:t>
            </a:fld>
            <a:endParaRPr lang="en-GB"/>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p:spPr>
        <p:txBody>
          <a:bodyPr/>
          <a:lstStyle/>
          <a:p>
            <a:endParaRPr lang="en-US" smtClean="0">
              <a:latin typeface="Arial" pitchFamily="34" charset="0"/>
            </a:endParaRPr>
          </a:p>
        </p:txBody>
      </p:sp>
      <p:sp>
        <p:nvSpPr>
          <p:cNvPr id="30724" name="Slide Number Placeholder 3"/>
          <p:cNvSpPr>
            <a:spLocks noGrp="1"/>
          </p:cNvSpPr>
          <p:nvPr>
            <p:ph type="sldNum" sz="quarter" idx="5"/>
          </p:nvPr>
        </p:nvSpPr>
        <p:spPr>
          <a:noFill/>
        </p:spPr>
        <p:txBody>
          <a:bodyPr/>
          <a:lstStyle/>
          <a:p>
            <a:fld id="{6E1F820F-795F-4CAE-B3F9-603A2A6BCD21}" type="slidenum">
              <a:rPr lang="en-GB"/>
              <a:pPr/>
              <a:t>29</a:t>
            </a:fld>
            <a:endParaRPr lang="en-GB"/>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fld id="{B7C73A47-7122-47B2-9DCB-3E102606B6F7}" type="slidenum">
              <a:rPr lang="en-GB" sz="1200" smtClean="0">
                <a:solidFill>
                  <a:schemeClr val="tx1"/>
                </a:solidFill>
                <a:latin typeface="Times" pitchFamily="18" charset="0"/>
              </a:rPr>
              <a:pPr/>
              <a:t>31</a:t>
            </a:fld>
            <a:endParaRPr lang="en-GB" sz="1200" smtClean="0">
              <a:solidFill>
                <a:schemeClr val="tx1"/>
              </a:solidFill>
              <a:latin typeface="Times" pitchFamily="18"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Times"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Master" Target="../slideMasters/slideMaster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aphicFrame>
        <p:nvGraphicFramePr>
          <p:cNvPr id="2" name="Diagram 1"/>
          <p:cNvGraphicFramePr/>
          <p:nvPr userDrawn="1"/>
        </p:nvGraphicFramePr>
        <p:xfrm>
          <a:off x="1319283" y="2361063"/>
          <a:ext cx="6391702" cy="19652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200">
                <a:solidFill>
                  <a:schemeClr val="tx1"/>
                </a:solidFill>
              </a:defRPr>
            </a:lvl1pPr>
          </a:lstStyle>
          <a:p>
            <a:r>
              <a:rPr lang="en-US" dirty="0" smtClean="0"/>
              <a:t>Click to edit Master title style</a:t>
            </a:r>
            <a:endParaRPr lang="en-GB" dirty="0"/>
          </a:p>
        </p:txBody>
      </p:sp>
      <p:sp>
        <p:nvSpPr>
          <p:cNvPr id="3" name="Content Placeholder 2"/>
          <p:cNvSpPr>
            <a:spLocks noGrp="1"/>
          </p:cNvSpPr>
          <p:nvPr>
            <p:ph idx="1"/>
          </p:nvPr>
        </p:nvSpPr>
        <p:spPr>
          <a:xfrm>
            <a:off x="822324" y="1362075"/>
            <a:ext cx="7423042" cy="3919373"/>
          </a:xfrm>
        </p:spPr>
        <p:txBody>
          <a:bodyPr/>
          <a:lstStyle>
            <a:lvl1pPr marL="284400" indent="-284400">
              <a:spcBef>
                <a:spcPts val="972"/>
              </a:spcBef>
              <a:buClr>
                <a:srgbClr val="D30022"/>
              </a:buClr>
              <a:buFont typeface="Wingdings" pitchFamily="2" charset="2"/>
              <a:buChar char="§"/>
              <a:defRPr sz="1800" b="0" i="0" baseline="0"/>
            </a:lvl1pPr>
            <a:lvl2pPr marL="284400" indent="-284400">
              <a:lnSpc>
                <a:spcPct val="90000"/>
              </a:lnSpc>
              <a:spcBef>
                <a:spcPts val="972"/>
              </a:spcBef>
              <a:buSzPct val="100000"/>
              <a:buFont typeface="Arial" pitchFamily="34" charset="0"/>
              <a:buChar char="–"/>
              <a:defRPr/>
            </a:lvl2pPr>
            <a:lvl3pPr marL="684000" indent="-284400">
              <a:lnSpc>
                <a:spcPct val="90000"/>
              </a:lnSpc>
              <a:spcBef>
                <a:spcPts val="972"/>
              </a:spcBef>
              <a:buClr>
                <a:srgbClr val="D30022"/>
              </a:buClr>
              <a:buSzPct val="100000"/>
              <a:buFont typeface="Arial" pitchFamily="34" charset="0"/>
              <a:buChar char="–"/>
              <a:defRPr sz="1600"/>
            </a:lvl3pPr>
          </a:lstStyle>
          <a:p>
            <a:pPr lvl="0"/>
            <a:r>
              <a:rPr lang="en-US" dirty="0" smtClean="0"/>
              <a:t>Click to edit Master text styles</a:t>
            </a:r>
          </a:p>
          <a:p>
            <a:pPr lvl="2"/>
            <a:r>
              <a:rPr lang="en-US" dirty="0" smtClean="0"/>
              <a:t>Second level</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2906713"/>
            <a:ext cx="7772400" cy="1500187"/>
          </a:xfrm>
          <a:gradFill flip="none" rotWithShape="1">
            <a:gsLst>
              <a:gs pos="0">
                <a:srgbClr val="C00000"/>
              </a:gs>
              <a:gs pos="49000">
                <a:schemeClr val="accent1">
                  <a:tint val="44500"/>
                  <a:satMod val="160000"/>
                </a:schemeClr>
              </a:gs>
              <a:gs pos="100000">
                <a:schemeClr val="accent1">
                  <a:tint val="23500"/>
                  <a:satMod val="160000"/>
                </a:schemeClr>
              </a:gs>
            </a:gsLst>
            <a:lin ang="0" scaled="1"/>
            <a:tileRect/>
          </a:gradFill>
          <a:ln>
            <a:noFill/>
          </a:ln>
          <a:effectLst>
            <a:outerShdw blurRad="50800" dist="38100" dir="5400000" algn="t" rotWithShape="0">
              <a:prstClr val="black">
                <a:alpha val="40000"/>
              </a:prstClr>
            </a:outerShdw>
          </a:effectLst>
        </p:spPr>
        <p:style>
          <a:lnRef idx="2">
            <a:schemeClr val="accent5">
              <a:shade val="50000"/>
            </a:schemeClr>
          </a:lnRef>
          <a:fillRef idx="1">
            <a:schemeClr val="accent5"/>
          </a:fillRef>
          <a:effectRef idx="0">
            <a:schemeClr val="accent5"/>
          </a:effectRef>
          <a:fontRef idx="none"/>
        </p:style>
        <p:txBody>
          <a:bodyPr anchor="ctr"/>
          <a:lstStyle>
            <a:lvl1pPr marL="0" indent="0" algn="ctr">
              <a:buNone/>
              <a:defRPr sz="3600">
                <a:solidFill>
                  <a:schemeClr val="bg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22325" y="1362075"/>
            <a:ext cx="3171825" cy="378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146550" y="1362075"/>
            <a:ext cx="3173413" cy="378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2725" y="269875"/>
            <a:ext cx="1919288" cy="48768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04863" y="269875"/>
            <a:ext cx="5605462" cy="4876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4863" y="269875"/>
            <a:ext cx="7626350" cy="62547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4863" y="1165225"/>
            <a:ext cx="3736975" cy="4333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94238" y="1165225"/>
            <a:ext cx="3736975" cy="4333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804863" y="269875"/>
            <a:ext cx="7626350" cy="6254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4863" y="1165225"/>
            <a:ext cx="3736975" cy="4333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94238" y="1165225"/>
            <a:ext cx="3736975" cy="4333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20261740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24732703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11314927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12014601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39807509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25882022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24272715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1673937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9461400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38746704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734E71-12DD-4DE4-8E06-B17E135880C6}" type="datetimeFigureOut">
              <a:rPr lang="en-GB" smtClean="0"/>
              <a:pPr/>
              <a:t>06/01/2020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72BC60-F2F1-4EFB-A7FF-8F1BD4991437}" type="slidenum">
              <a:rPr lang="en-GB" smtClean="0"/>
              <a:pPr/>
              <a:t>‹#›</a:t>
            </a:fld>
            <a:endParaRPr lang="en-GB"/>
          </a:p>
        </p:txBody>
      </p:sp>
    </p:spTree>
    <p:extLst>
      <p:ext uri="{BB962C8B-B14F-4D97-AF65-F5344CB8AC3E}">
        <p14:creationId xmlns:p14="http://schemas.microsoft.com/office/powerpoint/2010/main" val="418460302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4863" y="269875"/>
            <a:ext cx="7626350" cy="62547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804863" y="1165225"/>
            <a:ext cx="3736975" cy="4333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94238" y="1165225"/>
            <a:ext cx="3736975" cy="4333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36589549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17"/>
          <p:cNvPicPr>
            <a:picLocks noChangeAspect="1" noChangeArrowheads="1"/>
          </p:cNvPicPr>
          <p:nvPr/>
        </p:nvPicPr>
        <p:blipFill>
          <a:blip r:embed="rId15" cstate="email"/>
          <a:srcRect/>
          <a:stretch>
            <a:fillRect/>
          </a:stretch>
        </p:blipFill>
        <p:spPr bwMode="auto">
          <a:xfrm>
            <a:off x="0" y="0"/>
            <a:ext cx="9144000" cy="6858000"/>
          </a:xfrm>
          <a:prstGeom prst="rect">
            <a:avLst/>
          </a:prstGeom>
          <a:noFill/>
          <a:ln w="9525">
            <a:noFill/>
            <a:miter lim="800000"/>
            <a:headEnd/>
            <a:tailEnd/>
          </a:ln>
        </p:spPr>
      </p:pic>
      <p:sp>
        <p:nvSpPr>
          <p:cNvPr id="2051" name="Rectangle 2"/>
          <p:cNvSpPr>
            <a:spLocks noGrp="1" noChangeArrowheads="1"/>
          </p:cNvSpPr>
          <p:nvPr>
            <p:ph type="title"/>
          </p:nvPr>
        </p:nvSpPr>
        <p:spPr bwMode="auto">
          <a:xfrm>
            <a:off x="804863" y="269875"/>
            <a:ext cx="7677150" cy="625475"/>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US" smtClean="0"/>
              <a:t>click to edit master title style</a:t>
            </a:r>
          </a:p>
        </p:txBody>
      </p:sp>
      <p:sp>
        <p:nvSpPr>
          <p:cNvPr id="2052" name="Rectangle 3"/>
          <p:cNvSpPr>
            <a:spLocks noGrp="1" noChangeArrowheads="1"/>
          </p:cNvSpPr>
          <p:nvPr>
            <p:ph type="body" idx="1"/>
          </p:nvPr>
        </p:nvSpPr>
        <p:spPr bwMode="auto">
          <a:xfrm>
            <a:off x="822325" y="1362075"/>
            <a:ext cx="6497638" cy="37846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Tree>
  </p:cSld>
  <p:clrMap bg1="lt1" tx1="dk1" bg2="lt2" tx2="dk2" accent1="accent1" accent2="accent2" accent3="accent3" accent4="accent4" accent5="accent5" accent6="accent6" hlink="hlink" folHlink="folHlink"/>
  <p:sldLayoutIdLst>
    <p:sldLayoutId id="2147484841" r:id="rId1"/>
    <p:sldLayoutId id="2147484801" r:id="rId2"/>
    <p:sldLayoutId id="2147484802" r:id="rId3"/>
    <p:sldLayoutId id="2147484803" r:id="rId4"/>
    <p:sldLayoutId id="2147484804" r:id="rId5"/>
    <p:sldLayoutId id="2147484805" r:id="rId6"/>
    <p:sldLayoutId id="2147484806" r:id="rId7"/>
    <p:sldLayoutId id="2147484807" r:id="rId8"/>
    <p:sldLayoutId id="2147484808" r:id="rId9"/>
    <p:sldLayoutId id="2147484809" r:id="rId10"/>
    <p:sldLayoutId id="2147484810" r:id="rId11"/>
    <p:sldLayoutId id="2147484887" r:id="rId12"/>
    <p:sldLayoutId id="2147484888" r:id="rId13"/>
  </p:sldLayoutIdLst>
  <p:hf hdr="0" ftr="0" dt="0"/>
  <p:txStyles>
    <p:titleStyle>
      <a:lvl1pPr algn="l" rtl="0" eaLnBrk="0" fontAlgn="base" hangingPunct="0">
        <a:spcBef>
          <a:spcPct val="0"/>
        </a:spcBef>
        <a:spcAft>
          <a:spcPct val="0"/>
        </a:spcAft>
        <a:defRPr sz="2200">
          <a:solidFill>
            <a:schemeClr val="tx1"/>
          </a:solidFill>
          <a:latin typeface="+mj-lt"/>
          <a:ea typeface="ＭＳ Ｐゴシック" pitchFamily="-111" charset="-128"/>
          <a:cs typeface="ＭＳ Ｐゴシック" pitchFamily="-111" charset="-128"/>
        </a:defRPr>
      </a:lvl1pPr>
      <a:lvl2pPr algn="l" rtl="0" eaLnBrk="0" fontAlgn="base" hangingPunct="0">
        <a:spcBef>
          <a:spcPct val="0"/>
        </a:spcBef>
        <a:spcAft>
          <a:spcPct val="0"/>
        </a:spcAft>
        <a:defRPr sz="2200">
          <a:solidFill>
            <a:schemeClr val="tx1"/>
          </a:solidFill>
          <a:latin typeface="Arial" charset="0"/>
          <a:ea typeface="ＭＳ Ｐゴシック" pitchFamily="-111" charset="-128"/>
          <a:cs typeface="ＭＳ Ｐゴシック" pitchFamily="-111" charset="-128"/>
        </a:defRPr>
      </a:lvl2pPr>
      <a:lvl3pPr algn="l" rtl="0" eaLnBrk="0" fontAlgn="base" hangingPunct="0">
        <a:spcBef>
          <a:spcPct val="0"/>
        </a:spcBef>
        <a:spcAft>
          <a:spcPct val="0"/>
        </a:spcAft>
        <a:defRPr sz="2200">
          <a:solidFill>
            <a:schemeClr val="tx1"/>
          </a:solidFill>
          <a:latin typeface="Arial" charset="0"/>
          <a:ea typeface="ＭＳ Ｐゴシック" pitchFamily="-111" charset="-128"/>
          <a:cs typeface="ＭＳ Ｐゴシック" pitchFamily="-111" charset="-128"/>
        </a:defRPr>
      </a:lvl3pPr>
      <a:lvl4pPr algn="l" rtl="0" eaLnBrk="0" fontAlgn="base" hangingPunct="0">
        <a:spcBef>
          <a:spcPct val="0"/>
        </a:spcBef>
        <a:spcAft>
          <a:spcPct val="0"/>
        </a:spcAft>
        <a:defRPr sz="2200">
          <a:solidFill>
            <a:schemeClr val="tx1"/>
          </a:solidFill>
          <a:latin typeface="Arial" charset="0"/>
          <a:ea typeface="ＭＳ Ｐゴシック" pitchFamily="-111" charset="-128"/>
          <a:cs typeface="ＭＳ Ｐゴシック" pitchFamily="-111" charset="-128"/>
        </a:defRPr>
      </a:lvl4pPr>
      <a:lvl5pPr algn="l" rtl="0" eaLnBrk="0" fontAlgn="base" hangingPunct="0">
        <a:spcBef>
          <a:spcPct val="0"/>
        </a:spcBef>
        <a:spcAft>
          <a:spcPct val="0"/>
        </a:spcAft>
        <a:defRPr sz="2200">
          <a:solidFill>
            <a:schemeClr val="tx1"/>
          </a:solidFill>
          <a:latin typeface="Arial" charset="0"/>
          <a:ea typeface="ＭＳ Ｐゴシック" pitchFamily="-111" charset="-128"/>
          <a:cs typeface="ＭＳ Ｐゴシック" pitchFamily="-111" charset="-128"/>
        </a:defRPr>
      </a:lvl5pPr>
      <a:lvl6pPr marL="457200" algn="l" rtl="0" fontAlgn="base">
        <a:spcBef>
          <a:spcPct val="0"/>
        </a:spcBef>
        <a:spcAft>
          <a:spcPct val="0"/>
        </a:spcAft>
        <a:defRPr sz="2500">
          <a:solidFill>
            <a:srgbClr val="D30022"/>
          </a:solidFill>
          <a:latin typeface="Arial" charset="0"/>
        </a:defRPr>
      </a:lvl6pPr>
      <a:lvl7pPr marL="914400" algn="l" rtl="0" fontAlgn="base">
        <a:spcBef>
          <a:spcPct val="0"/>
        </a:spcBef>
        <a:spcAft>
          <a:spcPct val="0"/>
        </a:spcAft>
        <a:defRPr sz="2500">
          <a:solidFill>
            <a:srgbClr val="D30022"/>
          </a:solidFill>
          <a:latin typeface="Arial" charset="0"/>
        </a:defRPr>
      </a:lvl7pPr>
      <a:lvl8pPr marL="1371600" algn="l" rtl="0" fontAlgn="base">
        <a:spcBef>
          <a:spcPct val="0"/>
        </a:spcBef>
        <a:spcAft>
          <a:spcPct val="0"/>
        </a:spcAft>
        <a:defRPr sz="2500">
          <a:solidFill>
            <a:srgbClr val="D30022"/>
          </a:solidFill>
          <a:latin typeface="Arial" charset="0"/>
        </a:defRPr>
      </a:lvl8pPr>
      <a:lvl9pPr marL="1828800" algn="l" rtl="0" fontAlgn="base">
        <a:spcBef>
          <a:spcPct val="0"/>
        </a:spcBef>
        <a:spcAft>
          <a:spcPct val="0"/>
        </a:spcAft>
        <a:defRPr sz="2500">
          <a:solidFill>
            <a:srgbClr val="D30022"/>
          </a:solidFill>
          <a:latin typeface="Arial" charset="0"/>
        </a:defRPr>
      </a:lvl9pPr>
    </p:titleStyle>
    <p:bodyStyle>
      <a:lvl1pPr marL="342900" indent="-342900" algn="l" rtl="0" eaLnBrk="0" fontAlgn="base" hangingPunct="0">
        <a:spcBef>
          <a:spcPct val="20000"/>
        </a:spcBef>
        <a:spcAft>
          <a:spcPct val="0"/>
        </a:spcAft>
        <a:buClr>
          <a:schemeClr val="tx2"/>
        </a:buClr>
        <a:buFont typeface="Wingdings" pitchFamily="2" charset="2"/>
        <a:buChar char="§"/>
        <a:defRPr sz="3200">
          <a:solidFill>
            <a:schemeClr val="tx1"/>
          </a:solidFill>
          <a:latin typeface="+mn-lt"/>
          <a:ea typeface="ＭＳ Ｐゴシック" pitchFamily="-111" charset="-128"/>
          <a:cs typeface="ＭＳ Ｐゴシック" pitchFamily="-111" charset="-128"/>
        </a:defRPr>
      </a:lvl1pPr>
      <a:lvl2pPr marL="742950" indent="-285750" algn="l" rtl="0" eaLnBrk="0" fontAlgn="base" hangingPunct="0">
        <a:spcBef>
          <a:spcPct val="20000"/>
        </a:spcBef>
        <a:spcAft>
          <a:spcPct val="0"/>
        </a:spcAft>
        <a:buClr>
          <a:srgbClr val="D30022"/>
        </a:buClr>
        <a:buSzPct val="75000"/>
        <a:buFont typeface="Wingdings" pitchFamily="2" charset="2"/>
        <a:buChar char="§"/>
        <a:defRPr sz="1600">
          <a:solidFill>
            <a:schemeClr val="tx1"/>
          </a:solidFill>
          <a:latin typeface="+mn-lt"/>
          <a:ea typeface="ＭＳ Ｐゴシック" pitchFamily="-111" charset="-128"/>
          <a:cs typeface="ＭＳ Ｐゴシック"/>
        </a:defRPr>
      </a:lvl2pPr>
      <a:lvl3pPr marL="1143000" indent="-228600" algn="l" rtl="0" eaLnBrk="0" fontAlgn="base" hangingPunct="0">
        <a:spcBef>
          <a:spcPct val="20000"/>
        </a:spcBef>
        <a:spcAft>
          <a:spcPct val="0"/>
        </a:spcAft>
        <a:buClr>
          <a:srgbClr val="B0A8A2"/>
        </a:buClr>
        <a:buSzPct val="80000"/>
        <a:buFont typeface="Wingdings" pitchFamily="2" charset="2"/>
        <a:buChar char="§"/>
        <a:defRPr sz="1600">
          <a:solidFill>
            <a:schemeClr val="tx1"/>
          </a:solidFill>
          <a:latin typeface="+mn-lt"/>
          <a:ea typeface="ＭＳ Ｐゴシック" pitchFamily="-111" charset="-128"/>
          <a:cs typeface="ＭＳ Ｐゴシック"/>
        </a:defRPr>
      </a:lvl3pPr>
      <a:lvl4pPr marL="1600200" indent="-228600" algn="l" rtl="0" eaLnBrk="0" fontAlgn="base" hangingPunct="0">
        <a:spcBef>
          <a:spcPct val="20000"/>
        </a:spcBef>
        <a:spcAft>
          <a:spcPct val="0"/>
        </a:spcAft>
        <a:buClr>
          <a:srgbClr val="D30022"/>
        </a:buClr>
        <a:buSzPct val="95000"/>
        <a:buChar char="–"/>
        <a:defRPr sz="1000">
          <a:solidFill>
            <a:schemeClr val="tx1"/>
          </a:solidFill>
          <a:latin typeface="+mn-lt"/>
          <a:ea typeface="ＭＳ Ｐゴシック" pitchFamily="-111" charset="-128"/>
          <a:cs typeface="ＭＳ Ｐゴシック"/>
        </a:defRPr>
      </a:lvl4pPr>
      <a:lvl5pPr marL="2057400" indent="-228600" algn="l" rtl="0" eaLnBrk="0" fontAlgn="base" hangingPunct="0">
        <a:spcBef>
          <a:spcPct val="20000"/>
        </a:spcBef>
        <a:spcAft>
          <a:spcPct val="0"/>
        </a:spcAft>
        <a:buClr>
          <a:srgbClr val="B0A8A2"/>
        </a:buClr>
        <a:buSzPct val="90000"/>
        <a:buChar char="-"/>
        <a:defRPr sz="900">
          <a:solidFill>
            <a:schemeClr val="tx1"/>
          </a:solidFill>
          <a:latin typeface="+mn-lt"/>
          <a:ea typeface="ＭＳ Ｐゴシック" pitchFamily="-111" charset="-128"/>
          <a:cs typeface="ＭＳ Ｐゴシック"/>
        </a:defRPr>
      </a:lvl5pPr>
      <a:lvl6pPr marL="2514600" indent="-228600" algn="l" rtl="0" fontAlgn="base">
        <a:spcBef>
          <a:spcPct val="20000"/>
        </a:spcBef>
        <a:spcAft>
          <a:spcPct val="0"/>
        </a:spcAft>
        <a:buClr>
          <a:srgbClr val="B0A8A2"/>
        </a:buClr>
        <a:buSzPct val="90000"/>
        <a:buChar char="-"/>
        <a:defRPr sz="900">
          <a:solidFill>
            <a:schemeClr val="tx1"/>
          </a:solidFill>
          <a:latin typeface="+mn-lt"/>
        </a:defRPr>
      </a:lvl6pPr>
      <a:lvl7pPr marL="2971800" indent="-228600" algn="l" rtl="0" fontAlgn="base">
        <a:spcBef>
          <a:spcPct val="20000"/>
        </a:spcBef>
        <a:spcAft>
          <a:spcPct val="0"/>
        </a:spcAft>
        <a:buClr>
          <a:srgbClr val="B0A8A2"/>
        </a:buClr>
        <a:buSzPct val="90000"/>
        <a:buChar char="-"/>
        <a:defRPr sz="900">
          <a:solidFill>
            <a:schemeClr val="tx1"/>
          </a:solidFill>
          <a:latin typeface="+mn-lt"/>
        </a:defRPr>
      </a:lvl7pPr>
      <a:lvl8pPr marL="3429000" indent="-228600" algn="l" rtl="0" fontAlgn="base">
        <a:spcBef>
          <a:spcPct val="20000"/>
        </a:spcBef>
        <a:spcAft>
          <a:spcPct val="0"/>
        </a:spcAft>
        <a:buClr>
          <a:srgbClr val="B0A8A2"/>
        </a:buClr>
        <a:buSzPct val="90000"/>
        <a:buChar char="-"/>
        <a:defRPr sz="900">
          <a:solidFill>
            <a:schemeClr val="tx1"/>
          </a:solidFill>
          <a:latin typeface="+mn-lt"/>
        </a:defRPr>
      </a:lvl8pPr>
      <a:lvl9pPr marL="3886200" indent="-228600" algn="l" rtl="0" fontAlgn="base">
        <a:spcBef>
          <a:spcPct val="20000"/>
        </a:spcBef>
        <a:spcAft>
          <a:spcPct val="0"/>
        </a:spcAft>
        <a:buClr>
          <a:srgbClr val="B0A8A2"/>
        </a:buClr>
        <a:buSzPct val="90000"/>
        <a:buChar char="-"/>
        <a:defRPr sz="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34E71-12DD-4DE4-8E06-B17E135880C6}" type="datetimeFigureOut">
              <a:rPr lang="en-GB" smtClean="0"/>
              <a:pPr/>
              <a:t>06/01/2020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72BC60-F2F1-4EFB-A7FF-8F1BD4991437}" type="slidenum">
              <a:rPr lang="en-GB" smtClean="0"/>
              <a:pPr/>
              <a:t>‹#›</a:t>
            </a:fld>
            <a:endParaRPr lang="en-GB"/>
          </a:p>
        </p:txBody>
      </p:sp>
    </p:spTree>
    <p:extLst>
      <p:ext uri="{BB962C8B-B14F-4D97-AF65-F5344CB8AC3E}">
        <p14:creationId xmlns:p14="http://schemas.microsoft.com/office/powerpoint/2010/main" val="2407361044"/>
      </p:ext>
    </p:extLst>
  </p:cSld>
  <p:clrMap bg1="lt1" tx1="dk1" bg2="lt2" tx2="dk2" accent1="accent1" accent2="accent2" accent3="accent3" accent4="accent4" accent5="accent5" accent6="accent6" hlink="hlink" folHlink="folHlink"/>
  <p:sldLayoutIdLst>
    <p:sldLayoutId id="2147484891" r:id="rId1"/>
    <p:sldLayoutId id="2147484892" r:id="rId2"/>
    <p:sldLayoutId id="2147484893" r:id="rId3"/>
    <p:sldLayoutId id="2147484894" r:id="rId4"/>
    <p:sldLayoutId id="2147484895" r:id="rId5"/>
    <p:sldLayoutId id="2147484896" r:id="rId6"/>
    <p:sldLayoutId id="2147484897" r:id="rId7"/>
    <p:sldLayoutId id="2147484898" r:id="rId8"/>
    <p:sldLayoutId id="2147484899" r:id="rId9"/>
    <p:sldLayoutId id="2147484900" r:id="rId10"/>
    <p:sldLayoutId id="2147484901" r:id="rId11"/>
    <p:sldLayoutId id="2147484904"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3" Type="http://schemas.openxmlformats.org/officeDocument/2006/relationships/notesSlide" Target="../notesSlides/notesSlide1.xml"/><Relationship Id="rId7" Type="http://schemas.openxmlformats.org/officeDocument/2006/relationships/image" Target="../media/image3.jpeg"/><Relationship Id="rId2" Type="http://schemas.openxmlformats.org/officeDocument/2006/relationships/slideLayout" Target="../slideLayouts/slideLayout20.xml"/><Relationship Id="rId1" Type="http://schemas.openxmlformats.org/officeDocument/2006/relationships/tags" Target="../tags/tag1.xml"/><Relationship Id="rId6" Type="http://schemas.openxmlformats.org/officeDocument/2006/relationships/hyperlink" Target="http://www.google.co.uk/url?q=http://www.ambitiousaboutautism.org.uk/page/what_we_do/campaigning_change/fasprogramme/college_charter/signed.cfm&amp;sa=U&amp;ei=vSwcVObnMIH4OsDwgMgH&amp;ved=0CDAQ9QEwDQ&amp;usg=AFQjCNGZka8SGQfzt7fXTurM3-uQEiDI4Q" TargetMode="External"/><Relationship Id="rId5" Type="http://schemas.openxmlformats.org/officeDocument/2006/relationships/image" Target="../media/image2.jpeg"/><Relationship Id="rId4" Type="http://schemas.openxmlformats.org/officeDocument/2006/relationships/hyperlink" Target="http://www.google.co.uk/url?q=http://asbestostumormesothelioma.com/tags/ucas&amp;sa=U&amp;ei=wi0cVN_4GMTvOsqRgcAI&amp;ved=0CBoQ9QEwAg&amp;usg=AFQjCNE-R3YGaA2EGUWcUXLsgSP5UHCGXw" TargetMode="External"/><Relationship Id="rId9"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o.uk/url?q=http://www.ambitiousaboutautism.org.uk/page/what_we_do/campaigning_change/fasprogramme/college_charter/signed.cfm&amp;sa=U&amp;ei=vSwcVObnMIH4OsDwgMgH&amp;ved=0CDAQ9QEwDQ&amp;usg=AFQjCNGZka8SGQfzt7fXTurM3-uQEiDI4Q" TargetMode="External"/><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4.jpeg"/><Relationship Id="rId5"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hyperlink" Target="http://www.google.co.uk/url?q=http://www.ambitiousaboutautism.org.uk/page/what_we_do/campaigning_change/fasprogramme/college_charter/signed.cfm&amp;sa=U&amp;ei=vSwcVObnMIH4OsDwgMgH&amp;ved=0CDAQ9QEwDQ&amp;usg=AFQjCNGZka8SGQfzt7fXTurM3-uQEiDI4Q" TargetMode="External"/><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4.jpeg"/><Relationship Id="rId5"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hyperlink" Target="http://www.ucas.com/how-it-all-works/undergraduate/filling-your-application/your-personal-statement" TargetMode="External"/><Relationship Id="rId2" Type="http://schemas.openxmlformats.org/officeDocument/2006/relationships/hyperlink" Target="http://www.ucas.com/apply/undergraduate" TargetMode="Externa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5" Type="http://schemas.openxmlformats.org/officeDocument/2006/relationships/image" Target="../media/image3.jpeg"/><Relationship Id="rId4" Type="http://schemas.openxmlformats.org/officeDocument/2006/relationships/hyperlink" Target="http://www.google.co.uk/url?q=http://www.ambitiousaboutautism.org.uk/page/what_we_do/campaigning_change/fasprogramme/college_charter/signed.cfm&amp;sa=U&amp;ei=vSwcVObnMIH4OsDwgMgH&amp;ved=0CDAQ9QEwDQ&amp;usg=AFQjCNGZka8SGQfzt7fXTurM3-uQEiDI4Q"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hyperlink" Target="http://www.google.co.uk/url?q=http://www.ambitiousaboutautism.org.uk/page/what_we_do/campaigning_change/fasprogramme/college_charter/signed.cfm&amp;sa=U&amp;ei=vSwcVObnMIH4OsDwgMgH&amp;ved=0CDAQ9QEwDQ&amp;usg=AFQjCNGZka8SGQfzt7fXTurM3-uQEiDI4Q" TargetMode="Externa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9.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9.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9.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9.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2" Type="http://schemas.openxmlformats.org/officeDocument/2006/relationships/notesSlide" Target="../notesSlides/notesSlide11.xml"/><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2" Type="http://schemas.openxmlformats.org/officeDocument/2006/relationships/notesSlide" Target="../notesSlides/notesSlide12.xml"/><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hyperlink" Target="http://www.ucas.com/students/applying/howtoapply/personalstatement/?personal%20statement%3c/link" TargetMode="External"/><Relationship Id="rId2" Type="http://schemas.openxmlformats.org/officeDocument/2006/relationships/notesSlide" Target="../notesSlides/notesSlide13.xml"/><Relationship Id="rId1" Type="http://schemas.openxmlformats.org/officeDocument/2006/relationships/slideLayout" Target="../slideLayouts/slideLayout19.xml"/><Relationship Id="rId6" Type="http://schemas.openxmlformats.org/officeDocument/2006/relationships/image" Target="../media/image4.jpeg"/><Relationship Id="rId5"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19.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2" Type="http://schemas.openxmlformats.org/officeDocument/2006/relationships/notesSlide" Target="../notesSlides/notesSlide15.xml"/><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2" Type="http://schemas.openxmlformats.org/officeDocument/2006/relationships/notesSlide" Target="../notesSlides/notesSlide16.xml"/><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2" Type="http://schemas.openxmlformats.org/officeDocument/2006/relationships/notesSlide" Target="../notesSlides/notesSlide17.xml"/><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2" Type="http://schemas.openxmlformats.org/officeDocument/2006/relationships/notesSlide" Target="../notesSlides/notesSlide18.xml"/><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19.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19.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2" Type="http://schemas.openxmlformats.org/officeDocument/2006/relationships/notesSlide" Target="../notesSlides/notesSlide21.xml"/><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2" Type="http://schemas.openxmlformats.org/officeDocument/2006/relationships/notesSlide" Target="../notesSlides/notesSlide23.xml"/><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6.xml"/><Relationship Id="rId1" Type="http://schemas.openxmlformats.org/officeDocument/2006/relationships/slideLayout" Target="../slideLayouts/slideLayout25.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5.xml"/><Relationship Id="rId1" Type="http://schemas.openxmlformats.org/officeDocument/2006/relationships/tags" Target="../tags/tag2.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7" Type="http://schemas.openxmlformats.org/officeDocument/2006/relationships/image" Target="../media/image4.jpeg"/><Relationship Id="rId2" Type="http://schemas.openxmlformats.org/officeDocument/2006/relationships/slideLayout" Target="../slideLayouts/slideLayout15.xml"/><Relationship Id="rId1" Type="http://schemas.openxmlformats.org/officeDocument/2006/relationships/tags" Target="../tags/tag3.xml"/><Relationship Id="rId6"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 Id="rId5" Type="http://schemas.openxmlformats.org/officeDocument/2006/relationships/image" Target="../media/image19.jpeg"/><Relationship Id="rId4" Type="http://schemas.openxmlformats.org/officeDocument/2006/relationships/hyperlink" Target="http://www.google.co.uk/url?sa=i&amp;source=images&amp;cd=&amp;cad=rja&amp;docid=NvlMLYXHb_-R7M&amp;tbnid=7UGI91xU7VzVvM:&amp;ved=0CAgQjRwwAA&amp;url=http://careerrocketeer.com/2012/07/how-to-ace-the-panel-interview.html&amp;ei=zjx5UufhKInB0QWF9oGYAw&amp;psig=AFQjCNG_Ecg-Q6r4oIQYK88lnbTdp9m3bQ&amp;ust=1383763534717007"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www.opendays.com/" TargetMode="External"/><Relationship Id="rId2" Type="http://schemas.openxmlformats.org/officeDocument/2006/relationships/image" Target="../media/image20.jpeg"/><Relationship Id="rId1" Type="http://schemas.openxmlformats.org/officeDocument/2006/relationships/slideLayout" Target="../slideLayouts/slideLayout15.xml"/><Relationship Id="rId5" Type="http://schemas.openxmlformats.org/officeDocument/2006/relationships/image" Target="../media/image4.jpeg"/><Relationship Id="rId4"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notesSlide" Target="../notesSlides/notesSlide29.xml"/><Relationship Id="rId7" Type="http://schemas.openxmlformats.org/officeDocument/2006/relationships/hyperlink" Target="http://www.thestudentroom.co.uk/wiki/Personal_Statement_Library" TargetMode="External"/><Relationship Id="rId2" Type="http://schemas.openxmlformats.org/officeDocument/2006/relationships/slideLayout" Target="../slideLayouts/slideLayout20.xml"/><Relationship Id="rId1" Type="http://schemas.openxmlformats.org/officeDocument/2006/relationships/tags" Target="../tags/tag4.xml"/><Relationship Id="rId6" Type="http://schemas.openxmlformats.org/officeDocument/2006/relationships/hyperlink" Target="http://www.ucas.ac.uk/students/applying/howtoapply/personalstatement/" TargetMode="External"/><Relationship Id="rId5" Type="http://schemas.openxmlformats.org/officeDocument/2006/relationships/hyperlink" Target="http://www.newman.ac.uk/" TargetMode="External"/><Relationship Id="rId10" Type="http://schemas.openxmlformats.org/officeDocument/2006/relationships/image" Target="../media/image4.jpeg"/><Relationship Id="rId4" Type="http://schemas.openxmlformats.org/officeDocument/2006/relationships/hyperlink" Target="http://www.ucas.co.uk/" TargetMode="External"/><Relationship Id="rId9" Type="http://schemas.openxmlformats.org/officeDocument/2006/relationships/hyperlink" Target="http://www.google.co.uk/url?q=http://www.birminghammail.co.uk/all-about/woodrush-community-high-school&amp;sa=U&amp;ei=vSwcVObnMIH4OsDwgMgH&amp;ved=0CCAQ9QEwBQ&amp;usg=AFQjCNEfOsy7NHcNeJ7RbUcYNb6TWaY_4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11"/>
          <p:cNvSpPr>
            <a:spLocks noChangeArrowheads="1"/>
          </p:cNvSpPr>
          <p:nvPr/>
        </p:nvSpPr>
        <p:spPr bwMode="auto">
          <a:xfrm>
            <a:off x="0" y="0"/>
            <a:ext cx="8778875" cy="528638"/>
          </a:xfrm>
          <a:prstGeom prst="rect">
            <a:avLst/>
          </a:prstGeom>
          <a:solidFill>
            <a:srgbClr val="5E9CAE"/>
          </a:solidFill>
          <a:ln w="0">
            <a:noFill/>
            <a:miter lim="800000"/>
            <a:headEnd/>
            <a:tailEnd/>
          </a:ln>
        </p:spPr>
        <p:txBody>
          <a:bodyPr wrap="none" anchor="ctr"/>
          <a:lstStyle/>
          <a:p>
            <a:pPr algn="ctr" eaLnBrk="0" hangingPunct="0"/>
            <a:endParaRPr lang="en-US"/>
          </a:p>
        </p:txBody>
      </p:sp>
      <p:sp>
        <p:nvSpPr>
          <p:cNvPr id="3076" name="Text Box 12"/>
          <p:cNvSpPr txBox="1">
            <a:spLocks noChangeArrowheads="1"/>
          </p:cNvSpPr>
          <p:nvPr/>
        </p:nvSpPr>
        <p:spPr bwMode="auto">
          <a:xfrm>
            <a:off x="450850" y="153988"/>
            <a:ext cx="1657350" cy="212725"/>
          </a:xfrm>
          <a:prstGeom prst="rect">
            <a:avLst/>
          </a:prstGeom>
          <a:noFill/>
          <a:ln w="9525">
            <a:noFill/>
            <a:miter lim="800000"/>
            <a:headEnd/>
            <a:tailEnd/>
          </a:ln>
        </p:spPr>
        <p:txBody>
          <a:bodyPr lIns="0" tIns="0" rIns="0" bIns="0">
            <a:spAutoFit/>
          </a:bodyPr>
          <a:lstStyle/>
          <a:p>
            <a:pPr algn="ctr" eaLnBrk="0" hangingPunct="0"/>
            <a:r>
              <a:rPr lang="en-US" sz="1400">
                <a:solidFill>
                  <a:schemeClr val="bg1"/>
                </a:solidFill>
                <a:latin typeface="Tahoma" pitchFamily="34" charset="0"/>
              </a:rPr>
              <a:t>EXPECT TO ACHIEVE</a:t>
            </a:r>
          </a:p>
        </p:txBody>
      </p:sp>
      <p:sp>
        <p:nvSpPr>
          <p:cNvPr id="8" name="Rectangle 3"/>
          <p:cNvSpPr txBox="1">
            <a:spLocks noChangeArrowheads="1"/>
          </p:cNvSpPr>
          <p:nvPr/>
        </p:nvSpPr>
        <p:spPr>
          <a:xfrm>
            <a:off x="559811" y="1950709"/>
            <a:ext cx="8001000" cy="3179432"/>
          </a:xfrm>
          <a:prstGeom prst="rect">
            <a:avLst/>
          </a:prstGeom>
        </p:spPr>
        <p:txBody>
          <a:bodyPr/>
          <a:lstStyle/>
          <a:p>
            <a:pPr marL="165100" marR="0" lvl="0" indent="-152400" algn="l" defTabSz="914400" rtl="0" eaLnBrk="0" fontAlgn="base" latinLnBrk="0" hangingPunct="0">
              <a:lnSpc>
                <a:spcPct val="110000"/>
              </a:lnSpc>
              <a:spcBef>
                <a:spcPct val="0"/>
              </a:spcBef>
              <a:spcAft>
                <a:spcPct val="50000"/>
              </a:spcAft>
              <a:buSzTx/>
              <a:buFontTx/>
              <a:buChar char="•"/>
              <a:tabLst/>
              <a:defRPr/>
            </a:pPr>
            <a:endParaRPr kumimoji="0" lang="en-GB" b="0" i="0" u="none" strike="noStrike" kern="0" cap="none" spc="0" normalizeH="0" baseline="0" noProof="0" dirty="0" smtClean="0">
              <a:ln>
                <a:noFill/>
              </a:ln>
              <a:solidFill>
                <a:schemeClr val="tx1"/>
              </a:solidFill>
              <a:effectLst/>
              <a:uLnTx/>
              <a:uFillTx/>
              <a:latin typeface="Tahoma" pitchFamily="34" charset="0"/>
              <a:cs typeface="Tahoma" pitchFamily="34" charset="0"/>
            </a:endParaRPr>
          </a:p>
        </p:txBody>
      </p:sp>
      <p:sp>
        <p:nvSpPr>
          <p:cNvPr id="2" name="TextBox 1"/>
          <p:cNvSpPr txBox="1"/>
          <p:nvPr/>
        </p:nvSpPr>
        <p:spPr>
          <a:xfrm>
            <a:off x="559811" y="692696"/>
            <a:ext cx="8001000" cy="646331"/>
          </a:xfrm>
          <a:prstGeom prst="rect">
            <a:avLst/>
          </a:prstGeom>
          <a:noFill/>
        </p:spPr>
        <p:txBody>
          <a:bodyPr wrap="square" rtlCol="0">
            <a:spAutoFit/>
          </a:bodyPr>
          <a:lstStyle/>
          <a:p>
            <a:r>
              <a:rPr lang="en-GB" b="1" dirty="0" smtClean="0">
                <a:solidFill>
                  <a:schemeClr val="accent5">
                    <a:lumMod val="75000"/>
                  </a:schemeClr>
                </a:solidFill>
                <a:latin typeface="Cambria" panose="02040503050406030204" pitchFamily="18" charset="0"/>
              </a:rPr>
              <a:t>How to apply to University</a:t>
            </a:r>
            <a:endParaRPr lang="en-GB" b="1" dirty="0">
              <a:solidFill>
                <a:schemeClr val="accent5">
                  <a:lumMod val="75000"/>
                </a:schemeClr>
              </a:solidFill>
              <a:latin typeface="Cambria" panose="02040503050406030204" pitchFamily="18" charset="0"/>
            </a:endParaRPr>
          </a:p>
        </p:txBody>
      </p:sp>
      <p:sp>
        <p:nvSpPr>
          <p:cNvPr id="3" name="TextBox 2"/>
          <p:cNvSpPr txBox="1"/>
          <p:nvPr/>
        </p:nvSpPr>
        <p:spPr>
          <a:xfrm>
            <a:off x="450850" y="1763015"/>
            <a:ext cx="4697214" cy="3170099"/>
          </a:xfrm>
          <a:prstGeom prst="rect">
            <a:avLst/>
          </a:prstGeom>
          <a:noFill/>
        </p:spPr>
        <p:txBody>
          <a:bodyPr wrap="square" rtlCol="0">
            <a:spAutoFit/>
          </a:bodyPr>
          <a:lstStyle/>
          <a:p>
            <a:r>
              <a:rPr lang="en-GB" sz="2500" dirty="0" smtClean="0">
                <a:latin typeface="Cambria" panose="02040503050406030204" pitchFamily="18" charset="0"/>
              </a:rPr>
              <a:t>The following slides outline the process of Applying to University through the UCAS online system.</a:t>
            </a:r>
          </a:p>
          <a:p>
            <a:endParaRPr lang="en-GB" sz="2500" dirty="0">
              <a:latin typeface="Cambria" panose="02040503050406030204" pitchFamily="18" charset="0"/>
            </a:endParaRPr>
          </a:p>
          <a:p>
            <a:r>
              <a:rPr lang="en-GB" sz="2500" dirty="0" smtClean="0">
                <a:latin typeface="Cambria" panose="02040503050406030204" pitchFamily="18" charset="0"/>
              </a:rPr>
              <a:t>All the information in this presentation is available on the Woodrush High School FROG page (in the Sixth Form section).</a:t>
            </a:r>
          </a:p>
        </p:txBody>
      </p:sp>
      <p:pic>
        <p:nvPicPr>
          <p:cNvPr id="2050" name="Picture 2" descr="http://t2.gstatic.com/images?q=tbn:ANd9GcR0V67zz0HTjD1riU9uvUY6cGaT5IXW_24nceSuGaasLXWHnHkX-e0-tc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8144" y="2492897"/>
            <a:ext cx="2731424" cy="109671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t0.gstatic.com/images?q=tbn:ANd9GcRCan5sT3auhmu7yJhHh82KKJkjSYH24fHy66je4tK_VRWFyhaaj30bbLI">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8543" y="5656371"/>
            <a:ext cx="977834" cy="9441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108200" y="5805264"/>
            <a:ext cx="4717718" cy="646331"/>
          </a:xfrm>
          <a:prstGeom prst="rect">
            <a:avLst/>
          </a:prstGeom>
        </p:spPr>
        <p:txBody>
          <a:bodyPr wrap="square">
            <a:spAutoFit/>
          </a:bodyPr>
          <a:lstStyle/>
          <a:p>
            <a:r>
              <a:rPr lang="en-GB" dirty="0"/>
              <a:t>Woodrush High School</a:t>
            </a:r>
          </a:p>
        </p:txBody>
      </p:sp>
      <p:pic>
        <p:nvPicPr>
          <p:cNvPr id="12" name="Picture 4" descr="http://t3.gstatic.com/images?q=tbn:ANd9GcSV_DGG_qjMrJ0SEEiDP2uV5Y7mIBciWBbwxyDo432KiyVE3YhOjH3EP_ZS">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128534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nodePh="1">
                                  <p:stCondLst>
                                    <p:cond delay="0"/>
                                  </p:stCondLst>
                                  <p:endCondLst>
                                    <p:cond evt="begin" delay="0">
                                      <p:tn val="5"/>
                                    </p:cond>
                                  </p:end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dissolv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4"/>
          <p:cNvSpPr txBox="1">
            <a:spLocks noChangeArrowheads="1"/>
          </p:cNvSpPr>
          <p:nvPr/>
        </p:nvSpPr>
        <p:spPr bwMode="auto">
          <a:xfrm>
            <a:off x="1723214" y="1505263"/>
            <a:ext cx="1152525" cy="584775"/>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pPr>
            <a:r>
              <a:rPr lang="en-GB" sz="1600" dirty="0">
                <a:solidFill>
                  <a:schemeClr val="tx1"/>
                </a:solidFill>
                <a:latin typeface="Tahoma" pitchFamily="34" charset="0"/>
                <a:cs typeface="Tahoma" pitchFamily="34" charset="0"/>
              </a:rPr>
              <a:t>Register with UCAS</a:t>
            </a:r>
          </a:p>
        </p:txBody>
      </p:sp>
      <p:sp>
        <p:nvSpPr>
          <p:cNvPr id="8" name="Text Box 5"/>
          <p:cNvSpPr txBox="1">
            <a:spLocks noChangeArrowheads="1"/>
          </p:cNvSpPr>
          <p:nvPr/>
        </p:nvSpPr>
        <p:spPr bwMode="auto">
          <a:xfrm>
            <a:off x="3981772" y="1482661"/>
            <a:ext cx="1439862" cy="590550"/>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pPr>
            <a:r>
              <a:rPr lang="en-GB" sz="1600" dirty="0">
                <a:solidFill>
                  <a:schemeClr val="tx1"/>
                </a:solidFill>
                <a:latin typeface="Tahoma" pitchFamily="34" charset="0"/>
                <a:cs typeface="Tahoma" pitchFamily="34" charset="0"/>
              </a:rPr>
              <a:t>Apply online using UCAS</a:t>
            </a:r>
          </a:p>
        </p:txBody>
      </p:sp>
      <p:sp>
        <p:nvSpPr>
          <p:cNvPr id="9" name="Text Box 6"/>
          <p:cNvSpPr txBox="1">
            <a:spLocks noChangeArrowheads="1"/>
          </p:cNvSpPr>
          <p:nvPr/>
        </p:nvSpPr>
        <p:spPr bwMode="auto">
          <a:xfrm>
            <a:off x="6660232" y="1482661"/>
            <a:ext cx="1296987" cy="835025"/>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pPr>
            <a:r>
              <a:rPr lang="en-GB" sz="1600" dirty="0">
                <a:solidFill>
                  <a:schemeClr val="tx1"/>
                </a:solidFill>
                <a:latin typeface="Tahoma" pitchFamily="34" charset="0"/>
                <a:cs typeface="Tahoma" pitchFamily="34" charset="0"/>
              </a:rPr>
              <a:t>Universities </a:t>
            </a:r>
            <a:r>
              <a:rPr lang="en-GB" sz="1600" dirty="0" smtClean="0">
                <a:solidFill>
                  <a:schemeClr val="tx1"/>
                </a:solidFill>
                <a:latin typeface="Tahoma" pitchFamily="34" charset="0"/>
                <a:cs typeface="Tahoma" pitchFamily="34" charset="0"/>
              </a:rPr>
              <a:t>consider </a:t>
            </a:r>
            <a:r>
              <a:rPr lang="en-GB" sz="1600" dirty="0">
                <a:solidFill>
                  <a:schemeClr val="tx1"/>
                </a:solidFill>
                <a:latin typeface="Tahoma" pitchFamily="34" charset="0"/>
                <a:cs typeface="Tahoma" pitchFamily="34" charset="0"/>
              </a:rPr>
              <a:t>a</a:t>
            </a:r>
            <a:r>
              <a:rPr lang="en-GB" sz="1600" dirty="0" smtClean="0">
                <a:solidFill>
                  <a:schemeClr val="tx1"/>
                </a:solidFill>
                <a:latin typeface="Tahoma" pitchFamily="34" charset="0"/>
                <a:cs typeface="Tahoma" pitchFamily="34" charset="0"/>
              </a:rPr>
              <a:t>pplication</a:t>
            </a:r>
            <a:endParaRPr lang="en-GB" sz="1600" dirty="0">
              <a:solidFill>
                <a:schemeClr val="tx1"/>
              </a:solidFill>
              <a:latin typeface="Tahoma" pitchFamily="34" charset="0"/>
              <a:cs typeface="Tahoma" pitchFamily="34" charset="0"/>
            </a:endParaRPr>
          </a:p>
        </p:txBody>
      </p:sp>
      <p:sp>
        <p:nvSpPr>
          <p:cNvPr id="10" name="Text Box 7"/>
          <p:cNvSpPr txBox="1">
            <a:spLocks noChangeArrowheads="1"/>
          </p:cNvSpPr>
          <p:nvPr/>
        </p:nvSpPr>
        <p:spPr bwMode="auto">
          <a:xfrm>
            <a:off x="6660232" y="3212152"/>
            <a:ext cx="1440161" cy="1077218"/>
          </a:xfrm>
          <a:prstGeom prst="rect">
            <a:avLst/>
          </a:prstGeom>
          <a:ln>
            <a:headEnd/>
            <a:tailEnd/>
          </a:ln>
        </p:spPr>
        <p:style>
          <a:lnRef idx="2">
            <a:schemeClr val="dk1"/>
          </a:lnRef>
          <a:fillRef idx="1">
            <a:schemeClr val="lt1"/>
          </a:fillRef>
          <a:effectRef idx="0">
            <a:schemeClr val="dk1"/>
          </a:effectRef>
          <a:fontRef idx="minor">
            <a:schemeClr val="dk1"/>
          </a:fontRef>
        </p:style>
        <p:txBody>
          <a:bodyPr wrap="square">
            <a:spAutoFit/>
          </a:bodyPr>
          <a:lstStyle/>
          <a:p>
            <a:pPr algn="ctr">
              <a:spcBef>
                <a:spcPct val="50000"/>
              </a:spcBef>
            </a:pPr>
            <a:r>
              <a:rPr lang="en-GB" sz="1600" dirty="0" smtClean="0">
                <a:solidFill>
                  <a:schemeClr val="tx1"/>
                </a:solidFill>
                <a:latin typeface="Tahoma" pitchFamily="34" charset="0"/>
                <a:cs typeface="Tahoma" pitchFamily="34" charset="0"/>
              </a:rPr>
              <a:t>Conditional or unconditional offers/ rejections</a:t>
            </a:r>
            <a:endParaRPr lang="en-GB" sz="1600" dirty="0">
              <a:solidFill>
                <a:schemeClr val="tx1"/>
              </a:solidFill>
              <a:latin typeface="Tahoma" pitchFamily="34" charset="0"/>
              <a:cs typeface="Tahoma" pitchFamily="34" charset="0"/>
            </a:endParaRPr>
          </a:p>
        </p:txBody>
      </p:sp>
      <p:sp>
        <p:nvSpPr>
          <p:cNvPr id="11" name="Text Box 8"/>
          <p:cNvSpPr txBox="1">
            <a:spLocks noChangeArrowheads="1"/>
          </p:cNvSpPr>
          <p:nvPr/>
        </p:nvSpPr>
        <p:spPr bwMode="auto">
          <a:xfrm>
            <a:off x="4139952" y="3140920"/>
            <a:ext cx="1152525" cy="830997"/>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pPr>
            <a:r>
              <a:rPr lang="en-GB" sz="1600" dirty="0" smtClean="0">
                <a:solidFill>
                  <a:schemeClr val="tx1"/>
                </a:solidFill>
                <a:latin typeface="Tahoma" pitchFamily="34" charset="0"/>
                <a:cs typeface="Tahoma" pitchFamily="34" charset="0"/>
              </a:rPr>
              <a:t>Make firm/ insurance </a:t>
            </a:r>
            <a:r>
              <a:rPr lang="en-GB" sz="1600" dirty="0">
                <a:solidFill>
                  <a:schemeClr val="tx1"/>
                </a:solidFill>
                <a:latin typeface="Tahoma" pitchFamily="34" charset="0"/>
                <a:cs typeface="Tahoma" pitchFamily="34" charset="0"/>
              </a:rPr>
              <a:t>c</a:t>
            </a:r>
            <a:r>
              <a:rPr lang="en-GB" sz="1600" dirty="0" smtClean="0">
                <a:solidFill>
                  <a:schemeClr val="tx1"/>
                </a:solidFill>
                <a:latin typeface="Tahoma" pitchFamily="34" charset="0"/>
                <a:cs typeface="Tahoma" pitchFamily="34" charset="0"/>
              </a:rPr>
              <a:t>hoice</a:t>
            </a:r>
            <a:endParaRPr lang="en-GB" sz="1600" dirty="0">
              <a:solidFill>
                <a:schemeClr val="tx1"/>
              </a:solidFill>
              <a:latin typeface="Tahoma" pitchFamily="34" charset="0"/>
              <a:cs typeface="Tahoma" pitchFamily="34" charset="0"/>
            </a:endParaRPr>
          </a:p>
        </p:txBody>
      </p:sp>
      <p:sp>
        <p:nvSpPr>
          <p:cNvPr id="12" name="Text Box 9"/>
          <p:cNvSpPr txBox="1">
            <a:spLocks noChangeArrowheads="1"/>
          </p:cNvSpPr>
          <p:nvPr/>
        </p:nvSpPr>
        <p:spPr bwMode="auto">
          <a:xfrm>
            <a:off x="1715789" y="3140919"/>
            <a:ext cx="1152525" cy="830997"/>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pPr>
            <a:r>
              <a:rPr lang="en-GB" sz="1600" dirty="0">
                <a:solidFill>
                  <a:schemeClr val="tx1"/>
                </a:solidFill>
                <a:latin typeface="Tahoma" pitchFamily="34" charset="0"/>
                <a:cs typeface="Tahoma" pitchFamily="34" charset="0"/>
              </a:rPr>
              <a:t>No </a:t>
            </a:r>
            <a:r>
              <a:rPr lang="en-GB" sz="1600" dirty="0" smtClean="0">
                <a:solidFill>
                  <a:schemeClr val="tx1"/>
                </a:solidFill>
                <a:latin typeface="Tahoma" pitchFamily="34" charset="0"/>
                <a:cs typeface="Tahoma" pitchFamily="34" charset="0"/>
              </a:rPr>
              <a:t>offers</a:t>
            </a:r>
            <a:r>
              <a:rPr lang="en-GB" sz="1600" dirty="0">
                <a:solidFill>
                  <a:schemeClr val="tx1"/>
                </a:solidFill>
                <a:latin typeface="Tahoma" pitchFamily="34" charset="0"/>
                <a:cs typeface="Tahoma" pitchFamily="34" charset="0"/>
              </a:rPr>
              <a:t>? UCAS </a:t>
            </a:r>
            <a:r>
              <a:rPr lang="en-GB" sz="1600" dirty="0" smtClean="0">
                <a:solidFill>
                  <a:schemeClr val="tx1"/>
                </a:solidFill>
                <a:latin typeface="Tahoma" pitchFamily="34" charset="0"/>
                <a:cs typeface="Tahoma" pitchFamily="34" charset="0"/>
              </a:rPr>
              <a:t>Extra</a:t>
            </a:r>
            <a:endParaRPr lang="en-GB" sz="1600" dirty="0">
              <a:solidFill>
                <a:schemeClr val="tx1"/>
              </a:solidFill>
              <a:latin typeface="Tahoma" pitchFamily="34" charset="0"/>
              <a:cs typeface="Tahoma" pitchFamily="34" charset="0"/>
            </a:endParaRPr>
          </a:p>
        </p:txBody>
      </p:sp>
      <p:sp>
        <p:nvSpPr>
          <p:cNvPr id="13" name="Text Box 11"/>
          <p:cNvSpPr txBox="1">
            <a:spLocks noChangeArrowheads="1"/>
          </p:cNvSpPr>
          <p:nvPr/>
        </p:nvSpPr>
        <p:spPr bwMode="auto">
          <a:xfrm>
            <a:off x="4108858" y="4947822"/>
            <a:ext cx="1439862" cy="346075"/>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pPr>
            <a:r>
              <a:rPr lang="en-GB" sz="1600" dirty="0">
                <a:solidFill>
                  <a:schemeClr val="tx1"/>
                </a:solidFill>
                <a:latin typeface="Tahoma" pitchFamily="34" charset="0"/>
                <a:cs typeface="Tahoma" pitchFamily="34" charset="0"/>
              </a:rPr>
              <a:t>Confirmation</a:t>
            </a:r>
          </a:p>
        </p:txBody>
      </p:sp>
      <p:sp>
        <p:nvSpPr>
          <p:cNvPr id="14" name="Text Box 12"/>
          <p:cNvSpPr txBox="1">
            <a:spLocks noChangeArrowheads="1"/>
          </p:cNvSpPr>
          <p:nvPr/>
        </p:nvSpPr>
        <p:spPr bwMode="auto">
          <a:xfrm>
            <a:off x="6804248" y="4930967"/>
            <a:ext cx="1152525" cy="346075"/>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pPr>
            <a:r>
              <a:rPr lang="en-GB" sz="1600" dirty="0">
                <a:solidFill>
                  <a:schemeClr val="tx1"/>
                </a:solidFill>
                <a:latin typeface="Tahoma" pitchFamily="34" charset="0"/>
                <a:cs typeface="Tahoma" pitchFamily="34" charset="0"/>
              </a:rPr>
              <a:t>Clearing</a:t>
            </a:r>
          </a:p>
        </p:txBody>
      </p:sp>
      <p:sp>
        <p:nvSpPr>
          <p:cNvPr id="15" name="AutoShape 14"/>
          <p:cNvSpPr>
            <a:spLocks noChangeArrowheads="1"/>
          </p:cNvSpPr>
          <p:nvPr/>
        </p:nvSpPr>
        <p:spPr bwMode="auto">
          <a:xfrm>
            <a:off x="3153381" y="1702400"/>
            <a:ext cx="690562" cy="190500"/>
          </a:xfrm>
          <a:prstGeom prst="rightArrow">
            <a:avLst>
              <a:gd name="adj1" fmla="val 50000"/>
              <a:gd name="adj2" fmla="val 90625"/>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lang="en-US">
              <a:solidFill>
                <a:schemeClr val="tx1"/>
              </a:solidFill>
              <a:latin typeface="Tahoma" pitchFamily="34" charset="0"/>
              <a:cs typeface="Tahoma" pitchFamily="34" charset="0"/>
            </a:endParaRPr>
          </a:p>
        </p:txBody>
      </p:sp>
      <p:sp>
        <p:nvSpPr>
          <p:cNvPr id="16" name="AutoShape 16"/>
          <p:cNvSpPr>
            <a:spLocks noChangeArrowheads="1"/>
          </p:cNvSpPr>
          <p:nvPr/>
        </p:nvSpPr>
        <p:spPr bwMode="auto">
          <a:xfrm>
            <a:off x="5724128" y="1682686"/>
            <a:ext cx="690562" cy="190500"/>
          </a:xfrm>
          <a:prstGeom prst="rightArrow">
            <a:avLst>
              <a:gd name="adj1" fmla="val 50000"/>
              <a:gd name="adj2" fmla="val 90625"/>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lang="en-US">
              <a:solidFill>
                <a:schemeClr val="tx1"/>
              </a:solidFill>
              <a:latin typeface="Tahoma" pitchFamily="34" charset="0"/>
              <a:cs typeface="Tahoma" pitchFamily="34" charset="0"/>
            </a:endParaRPr>
          </a:p>
        </p:txBody>
      </p:sp>
      <p:sp>
        <p:nvSpPr>
          <p:cNvPr id="17" name="AutoShape 17"/>
          <p:cNvSpPr>
            <a:spLocks noChangeArrowheads="1"/>
          </p:cNvSpPr>
          <p:nvPr/>
        </p:nvSpPr>
        <p:spPr bwMode="auto">
          <a:xfrm rot="10800000">
            <a:off x="3153381" y="3270101"/>
            <a:ext cx="690563" cy="190500"/>
          </a:xfrm>
          <a:prstGeom prst="rightArrow">
            <a:avLst>
              <a:gd name="adj1" fmla="val 50000"/>
              <a:gd name="adj2" fmla="val 90625"/>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lang="en-US">
              <a:solidFill>
                <a:schemeClr val="tx1"/>
              </a:solidFill>
              <a:latin typeface="Tahoma" pitchFamily="34" charset="0"/>
              <a:cs typeface="Tahoma" pitchFamily="34" charset="0"/>
            </a:endParaRPr>
          </a:p>
        </p:txBody>
      </p:sp>
      <p:sp>
        <p:nvSpPr>
          <p:cNvPr id="18" name="AutoShape 18"/>
          <p:cNvSpPr>
            <a:spLocks noChangeArrowheads="1"/>
          </p:cNvSpPr>
          <p:nvPr/>
        </p:nvSpPr>
        <p:spPr bwMode="auto">
          <a:xfrm rot="10800000">
            <a:off x="5764877" y="3341633"/>
            <a:ext cx="690562" cy="190500"/>
          </a:xfrm>
          <a:prstGeom prst="rightArrow">
            <a:avLst>
              <a:gd name="adj1" fmla="val 50000"/>
              <a:gd name="adj2" fmla="val 90625"/>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lang="en-US">
              <a:solidFill>
                <a:schemeClr val="tx1"/>
              </a:solidFill>
              <a:latin typeface="Tahoma" pitchFamily="34" charset="0"/>
              <a:cs typeface="Tahoma" pitchFamily="34" charset="0"/>
            </a:endParaRPr>
          </a:p>
        </p:txBody>
      </p:sp>
      <p:sp>
        <p:nvSpPr>
          <p:cNvPr id="19" name="AutoShape 19"/>
          <p:cNvSpPr>
            <a:spLocks noChangeArrowheads="1"/>
          </p:cNvSpPr>
          <p:nvPr/>
        </p:nvSpPr>
        <p:spPr bwMode="auto">
          <a:xfrm>
            <a:off x="3193127" y="4949841"/>
            <a:ext cx="690562" cy="190500"/>
          </a:xfrm>
          <a:prstGeom prst="rightArrow">
            <a:avLst>
              <a:gd name="adj1" fmla="val 50000"/>
              <a:gd name="adj2" fmla="val 90625"/>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lang="en-US">
              <a:solidFill>
                <a:schemeClr val="tx1"/>
              </a:solidFill>
              <a:latin typeface="Tahoma" pitchFamily="34" charset="0"/>
              <a:cs typeface="Tahoma" pitchFamily="34" charset="0"/>
            </a:endParaRPr>
          </a:p>
        </p:txBody>
      </p:sp>
      <p:sp>
        <p:nvSpPr>
          <p:cNvPr id="20" name="AutoShape 20"/>
          <p:cNvSpPr>
            <a:spLocks noChangeArrowheads="1"/>
          </p:cNvSpPr>
          <p:nvPr/>
        </p:nvSpPr>
        <p:spPr bwMode="auto">
          <a:xfrm>
            <a:off x="5843316" y="5008755"/>
            <a:ext cx="690563" cy="190500"/>
          </a:xfrm>
          <a:prstGeom prst="rightArrow">
            <a:avLst>
              <a:gd name="adj1" fmla="val 50000"/>
              <a:gd name="adj2" fmla="val 90625"/>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lang="en-US">
              <a:solidFill>
                <a:schemeClr val="tx1"/>
              </a:solidFill>
              <a:latin typeface="Tahoma" pitchFamily="34" charset="0"/>
              <a:cs typeface="Tahoma" pitchFamily="34" charset="0"/>
            </a:endParaRPr>
          </a:p>
        </p:txBody>
      </p:sp>
      <p:sp>
        <p:nvSpPr>
          <p:cNvPr id="22" name="Text Box 24"/>
          <p:cNvSpPr txBox="1">
            <a:spLocks noChangeArrowheads="1"/>
          </p:cNvSpPr>
          <p:nvPr/>
        </p:nvSpPr>
        <p:spPr bwMode="auto">
          <a:xfrm>
            <a:off x="4211960" y="2382982"/>
            <a:ext cx="979487" cy="430887"/>
          </a:xfrm>
          <a:prstGeom prst="rect">
            <a:avLst/>
          </a:prstGeom>
          <a:noFill/>
          <a:ln w="9525">
            <a:noFill/>
            <a:miter lim="800000"/>
            <a:headEnd/>
            <a:tailEnd/>
          </a:ln>
          <a:effectLst/>
        </p:spPr>
        <p:txBody>
          <a:bodyPr>
            <a:spAutoFit/>
          </a:bodyPr>
          <a:lstStyle/>
          <a:p>
            <a:pPr algn="ctr">
              <a:spcBef>
                <a:spcPct val="50000"/>
              </a:spcBef>
            </a:pPr>
            <a:r>
              <a:rPr lang="en-GB" sz="1100" dirty="0" smtClean="0">
                <a:solidFill>
                  <a:schemeClr val="tx1"/>
                </a:solidFill>
                <a:latin typeface="Tahoma" pitchFamily="34" charset="0"/>
                <a:cs typeface="Tahoma" pitchFamily="34" charset="0"/>
              </a:rPr>
              <a:t>Maximum of 5 choices</a:t>
            </a:r>
            <a:endParaRPr lang="en-GB" sz="1100" dirty="0">
              <a:solidFill>
                <a:schemeClr val="tx1"/>
              </a:solidFill>
              <a:latin typeface="Tahoma" pitchFamily="34" charset="0"/>
              <a:cs typeface="Tahoma" pitchFamily="34" charset="0"/>
            </a:endParaRPr>
          </a:p>
        </p:txBody>
      </p:sp>
      <p:sp>
        <p:nvSpPr>
          <p:cNvPr id="23" name="Text Box 25"/>
          <p:cNvSpPr txBox="1">
            <a:spLocks noChangeArrowheads="1"/>
          </p:cNvSpPr>
          <p:nvPr/>
        </p:nvSpPr>
        <p:spPr bwMode="auto">
          <a:xfrm>
            <a:off x="1651776" y="2299976"/>
            <a:ext cx="1295400" cy="596900"/>
          </a:xfrm>
          <a:prstGeom prst="rect">
            <a:avLst/>
          </a:prstGeom>
          <a:noFill/>
          <a:ln w="9525">
            <a:noFill/>
            <a:miter lim="800000"/>
            <a:headEnd/>
            <a:tailEnd/>
          </a:ln>
          <a:effectLst/>
        </p:spPr>
        <p:txBody>
          <a:bodyPr>
            <a:spAutoFit/>
          </a:bodyPr>
          <a:lstStyle/>
          <a:p>
            <a:pPr algn="ctr">
              <a:spcBef>
                <a:spcPct val="50000"/>
              </a:spcBef>
            </a:pPr>
            <a:r>
              <a:rPr lang="en-GB" sz="1100" dirty="0">
                <a:solidFill>
                  <a:schemeClr val="tx1"/>
                </a:solidFill>
                <a:latin typeface="Tahoma" pitchFamily="34" charset="0"/>
                <a:cs typeface="Tahoma" pitchFamily="34" charset="0"/>
              </a:rPr>
              <a:t>This is done by logging on to </a:t>
            </a:r>
            <a:r>
              <a:rPr lang="en-GB" sz="1100" dirty="0" err="1">
                <a:solidFill>
                  <a:schemeClr val="tx1"/>
                </a:solidFill>
                <a:latin typeface="Tahoma" pitchFamily="34" charset="0"/>
                <a:cs typeface="Tahoma" pitchFamily="34" charset="0"/>
              </a:rPr>
              <a:t>www.ucas.com</a:t>
            </a:r>
            <a:endParaRPr lang="en-GB" sz="1100" dirty="0">
              <a:solidFill>
                <a:schemeClr val="tx1"/>
              </a:solidFill>
              <a:latin typeface="Tahoma" pitchFamily="34" charset="0"/>
              <a:cs typeface="Tahoma" pitchFamily="34" charset="0"/>
            </a:endParaRPr>
          </a:p>
        </p:txBody>
      </p:sp>
      <p:sp>
        <p:nvSpPr>
          <p:cNvPr id="24" name="AutoShape 22"/>
          <p:cNvSpPr>
            <a:spLocks noChangeArrowheads="1"/>
          </p:cNvSpPr>
          <p:nvPr/>
        </p:nvSpPr>
        <p:spPr bwMode="auto">
          <a:xfrm rot="5400000">
            <a:off x="1931713" y="4221685"/>
            <a:ext cx="618553" cy="250103"/>
          </a:xfrm>
          <a:prstGeom prst="rightArrow">
            <a:avLst>
              <a:gd name="adj1" fmla="val 50000"/>
              <a:gd name="adj2" fmla="val 99771"/>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lang="en-US">
              <a:solidFill>
                <a:schemeClr val="tx1"/>
              </a:solidFill>
              <a:latin typeface="Tahoma" pitchFamily="34" charset="0"/>
              <a:cs typeface="Tahoma" pitchFamily="34" charset="0"/>
            </a:endParaRPr>
          </a:p>
        </p:txBody>
      </p:sp>
      <p:sp>
        <p:nvSpPr>
          <p:cNvPr id="25" name="Text Box 10"/>
          <p:cNvSpPr txBox="1">
            <a:spLocks noChangeArrowheads="1"/>
          </p:cNvSpPr>
          <p:nvPr/>
        </p:nvSpPr>
        <p:spPr bwMode="auto">
          <a:xfrm>
            <a:off x="1659928" y="4839315"/>
            <a:ext cx="1152525" cy="590550"/>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pPr>
            <a:r>
              <a:rPr lang="en-GB" sz="1600" dirty="0">
                <a:solidFill>
                  <a:schemeClr val="tx1"/>
                </a:solidFill>
                <a:latin typeface="Tahoma" pitchFamily="34" charset="0"/>
                <a:cs typeface="Tahoma" pitchFamily="34" charset="0"/>
              </a:rPr>
              <a:t>Exam Results</a:t>
            </a:r>
          </a:p>
        </p:txBody>
      </p:sp>
      <p:sp>
        <p:nvSpPr>
          <p:cNvPr id="26" name="TextBox 25"/>
          <p:cNvSpPr txBox="1"/>
          <p:nvPr/>
        </p:nvSpPr>
        <p:spPr>
          <a:xfrm>
            <a:off x="144214" y="528638"/>
            <a:ext cx="9144000" cy="584775"/>
          </a:xfrm>
          <a:prstGeom prst="rect">
            <a:avLst/>
          </a:prstGeom>
          <a:noFill/>
        </p:spPr>
        <p:txBody>
          <a:bodyPr wrap="square" rtlCol="0">
            <a:spAutoFit/>
          </a:bodyPr>
          <a:lstStyle/>
          <a:p>
            <a:r>
              <a:rPr lang="en-GB" sz="3200" b="1" dirty="0" smtClean="0">
                <a:solidFill>
                  <a:schemeClr val="accent5">
                    <a:lumMod val="75000"/>
                  </a:schemeClr>
                </a:solidFill>
                <a:latin typeface="Cambria" pitchFamily="18" charset="0"/>
              </a:rPr>
              <a:t>The Application </a:t>
            </a:r>
            <a:r>
              <a:rPr lang="en-GB" sz="3200" b="1" dirty="0">
                <a:solidFill>
                  <a:schemeClr val="accent5">
                    <a:lumMod val="75000"/>
                  </a:schemeClr>
                </a:solidFill>
                <a:latin typeface="Cambria" pitchFamily="18" charset="0"/>
              </a:rPr>
              <a:t>P</a:t>
            </a:r>
            <a:r>
              <a:rPr lang="en-GB" sz="3200" b="1" dirty="0" smtClean="0">
                <a:solidFill>
                  <a:schemeClr val="accent5">
                    <a:lumMod val="75000"/>
                  </a:schemeClr>
                </a:solidFill>
                <a:latin typeface="Cambria" pitchFamily="18" charset="0"/>
              </a:rPr>
              <a:t>rocess….</a:t>
            </a:r>
            <a:endParaRPr lang="en-GB" sz="3200" b="1" dirty="0">
              <a:solidFill>
                <a:schemeClr val="accent5">
                  <a:lumMod val="75000"/>
                </a:schemeClr>
              </a:solidFill>
              <a:latin typeface="Cambria" pitchFamily="18" charset="0"/>
            </a:endParaRPr>
          </a:p>
        </p:txBody>
      </p:sp>
      <p:sp>
        <p:nvSpPr>
          <p:cNvPr id="2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2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30" name="AutoShape 22"/>
          <p:cNvSpPr>
            <a:spLocks noChangeArrowheads="1"/>
          </p:cNvSpPr>
          <p:nvPr/>
        </p:nvSpPr>
        <p:spPr bwMode="auto">
          <a:xfrm rot="5400000">
            <a:off x="7071233" y="2668466"/>
            <a:ext cx="618553" cy="250103"/>
          </a:xfrm>
          <a:prstGeom prst="rightArrow">
            <a:avLst>
              <a:gd name="adj1" fmla="val 50000"/>
              <a:gd name="adj2" fmla="val 99771"/>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lang="en-US">
              <a:solidFill>
                <a:schemeClr val="tx1"/>
              </a:solidFill>
              <a:latin typeface="Tahoma" pitchFamily="34" charset="0"/>
              <a:cs typeface="Tahoma" pitchFamily="34" charset="0"/>
            </a:endParaRPr>
          </a:p>
        </p:txBody>
      </p:sp>
      <p:pic>
        <p:nvPicPr>
          <p:cNvPr id="1026" name="Picture 2" descr="http://t0.gstatic.com/images?q=tbn:ANd9GcRCan5sT3auhmu7yJhHh82KKJkjSYH24fHy66je4tK_VRWFyhaaj30bbLI">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543" y="5656371"/>
            <a:ext cx="977834" cy="94411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3.gstatic.com/images?q=tbn:ANd9GcSV_DGG_qjMrJ0SEEiDP2uV5Y7mIBciWBbwxyDo432KiyVE3YhOjH3EP_Z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835696" y="5805264"/>
            <a:ext cx="4824536" cy="646331"/>
          </a:xfrm>
          <a:prstGeom prst="rect">
            <a:avLst/>
          </a:prstGeom>
          <a:noFill/>
        </p:spPr>
        <p:txBody>
          <a:bodyPr wrap="square" rtlCol="0">
            <a:spAutoFit/>
          </a:bodyPr>
          <a:lstStyle/>
          <a:p>
            <a:r>
              <a:rPr lang="en-GB" dirty="0" smtClean="0"/>
              <a:t>Woodrush High School</a:t>
            </a:r>
            <a:endParaRPr lang="en-GB" dirty="0"/>
          </a:p>
        </p:txBody>
      </p:sp>
    </p:spTree>
    <p:extLst>
      <p:ext uri="{BB962C8B-B14F-4D97-AF65-F5344CB8AC3E}">
        <p14:creationId xmlns:p14="http://schemas.microsoft.com/office/powerpoint/2010/main" val="3645393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bwMode="auto">
          <a:xfrm>
            <a:off x="600186" y="1105655"/>
            <a:ext cx="8046295" cy="4368045"/>
          </a:xfrm>
          <a:prstGeom prst="rect">
            <a:avLst/>
          </a:prstGeom>
          <a:ln>
            <a:noFill/>
            <a:headEnd/>
            <a:tailEnd/>
          </a:ln>
        </p:spPr>
        <p:style>
          <a:lnRef idx="2">
            <a:schemeClr val="accent5"/>
          </a:lnRef>
          <a:fillRef idx="1">
            <a:schemeClr val="lt1"/>
          </a:fillRef>
          <a:effectRef idx="0">
            <a:schemeClr val="accent5"/>
          </a:effectRef>
          <a:fontRef idx="minor">
            <a:schemeClr val="dk1"/>
          </a:fontRef>
        </p:style>
        <p:txBody>
          <a:bodyPr/>
          <a:lstStyle/>
          <a:p>
            <a:pPr marL="342900" indent="-342900" eaLnBrk="0" hangingPunct="0">
              <a:lnSpc>
                <a:spcPct val="80000"/>
              </a:lnSpc>
              <a:spcBef>
                <a:spcPct val="20000"/>
              </a:spcBef>
              <a:buFontTx/>
              <a:buChar char="•"/>
              <a:defRPr/>
            </a:pPr>
            <a:endParaRPr lang="en-GB" sz="1600" b="1" kern="0" dirty="0" smtClean="0">
              <a:latin typeface="Cambria" pitchFamily="18" charset="0"/>
              <a:cs typeface="Tahoma" pitchFamily="34" charset="0"/>
            </a:endParaRPr>
          </a:p>
          <a:p>
            <a:pPr marL="342900" indent="-342900" eaLnBrk="0" hangingPunct="0">
              <a:lnSpc>
                <a:spcPct val="80000"/>
              </a:lnSpc>
              <a:spcBef>
                <a:spcPct val="20000"/>
              </a:spcBef>
              <a:buFontTx/>
              <a:buChar char="•"/>
              <a:defRPr/>
            </a:pPr>
            <a:r>
              <a:rPr lang="en-GB" sz="1600" b="1" kern="0" dirty="0" smtClean="0">
                <a:latin typeface="Cambria" pitchFamily="18" charset="0"/>
                <a:cs typeface="Tahoma" pitchFamily="34" charset="0"/>
              </a:rPr>
              <a:t>1</a:t>
            </a:r>
            <a:r>
              <a:rPr lang="en-GB" sz="1600" b="1" kern="0" baseline="30000" dirty="0" smtClean="0">
                <a:latin typeface="Cambria" pitchFamily="18" charset="0"/>
                <a:cs typeface="Tahoma" pitchFamily="34" charset="0"/>
              </a:rPr>
              <a:t>st</a:t>
            </a:r>
            <a:r>
              <a:rPr lang="en-GB" sz="1600" b="1" kern="0" dirty="0" smtClean="0">
                <a:latin typeface="Cambria" pitchFamily="18" charset="0"/>
                <a:cs typeface="Tahoma" pitchFamily="34" charset="0"/>
              </a:rPr>
              <a:t> </a:t>
            </a:r>
            <a:r>
              <a:rPr lang="en-GB" sz="1600" b="1" kern="0" dirty="0">
                <a:latin typeface="Cambria" pitchFamily="18" charset="0"/>
                <a:cs typeface="Tahoma" pitchFamily="34" charset="0"/>
              </a:rPr>
              <a:t>September</a:t>
            </a:r>
            <a:r>
              <a:rPr lang="en-GB" sz="1600" kern="0" dirty="0">
                <a:latin typeface="Cambria" pitchFamily="18" charset="0"/>
                <a:cs typeface="Tahoma" pitchFamily="34" charset="0"/>
              </a:rPr>
              <a:t> – Opening date</a:t>
            </a:r>
          </a:p>
          <a:p>
            <a:pPr marL="342900" indent="-342900" eaLnBrk="0" hangingPunct="0">
              <a:lnSpc>
                <a:spcPct val="80000"/>
              </a:lnSpc>
              <a:spcBef>
                <a:spcPct val="20000"/>
              </a:spcBef>
              <a:buFontTx/>
              <a:buChar char="•"/>
              <a:defRPr/>
            </a:pPr>
            <a:endParaRPr lang="en-GB" sz="1600" kern="0" dirty="0">
              <a:latin typeface="Cambria" pitchFamily="18" charset="0"/>
              <a:cs typeface="Tahoma" pitchFamily="34" charset="0"/>
            </a:endParaRPr>
          </a:p>
          <a:p>
            <a:pPr marL="342900" indent="-342900" eaLnBrk="0" hangingPunct="0">
              <a:lnSpc>
                <a:spcPct val="80000"/>
              </a:lnSpc>
              <a:spcBef>
                <a:spcPct val="20000"/>
              </a:spcBef>
              <a:buFontTx/>
              <a:buChar char="•"/>
              <a:defRPr/>
            </a:pPr>
            <a:r>
              <a:rPr lang="en-GB" sz="1600" b="1" kern="0" dirty="0">
                <a:latin typeface="Cambria" pitchFamily="18" charset="0"/>
                <a:cs typeface="Tahoma" pitchFamily="34" charset="0"/>
              </a:rPr>
              <a:t>15</a:t>
            </a:r>
            <a:r>
              <a:rPr lang="en-GB" sz="1600" b="1" kern="0" baseline="30000" dirty="0">
                <a:latin typeface="Cambria" pitchFamily="18" charset="0"/>
                <a:cs typeface="Tahoma" pitchFamily="34" charset="0"/>
              </a:rPr>
              <a:t>th</a:t>
            </a:r>
            <a:r>
              <a:rPr lang="en-GB" sz="1600" b="1" kern="0" dirty="0">
                <a:latin typeface="Cambria" pitchFamily="18" charset="0"/>
                <a:cs typeface="Tahoma" pitchFamily="34" charset="0"/>
              </a:rPr>
              <a:t> October</a:t>
            </a:r>
            <a:r>
              <a:rPr lang="en-GB" sz="1600" kern="0" dirty="0">
                <a:latin typeface="Cambria" pitchFamily="18" charset="0"/>
                <a:cs typeface="Tahoma" pitchFamily="34" charset="0"/>
              </a:rPr>
              <a:t> – Deadline for Oxbridge and medicine, dentistry, vet science</a:t>
            </a:r>
          </a:p>
          <a:p>
            <a:pPr marL="342900" indent="-342900" eaLnBrk="0" hangingPunct="0">
              <a:lnSpc>
                <a:spcPct val="80000"/>
              </a:lnSpc>
              <a:spcBef>
                <a:spcPct val="20000"/>
              </a:spcBef>
              <a:buFontTx/>
              <a:buChar char="•"/>
              <a:defRPr/>
            </a:pPr>
            <a:endParaRPr lang="en-GB" sz="1600" kern="0" dirty="0">
              <a:latin typeface="Cambria" pitchFamily="18" charset="0"/>
              <a:cs typeface="Tahoma" pitchFamily="34" charset="0"/>
            </a:endParaRPr>
          </a:p>
          <a:p>
            <a:pPr marL="342900" indent="-342900" eaLnBrk="0" hangingPunct="0">
              <a:lnSpc>
                <a:spcPct val="80000"/>
              </a:lnSpc>
              <a:spcBef>
                <a:spcPct val="20000"/>
              </a:spcBef>
              <a:buFontTx/>
              <a:buChar char="•"/>
              <a:defRPr/>
            </a:pPr>
            <a:r>
              <a:rPr lang="en-GB" sz="1600" b="1" kern="0" dirty="0">
                <a:latin typeface="Cambria" pitchFamily="18" charset="0"/>
                <a:cs typeface="Tahoma" pitchFamily="34" charset="0"/>
              </a:rPr>
              <a:t>15</a:t>
            </a:r>
            <a:r>
              <a:rPr lang="en-GB" sz="1600" b="1" kern="0" baseline="30000" dirty="0">
                <a:latin typeface="Cambria" pitchFamily="18" charset="0"/>
                <a:cs typeface="Tahoma" pitchFamily="34" charset="0"/>
              </a:rPr>
              <a:t>th</a:t>
            </a:r>
            <a:r>
              <a:rPr lang="en-GB" sz="1600" b="1" kern="0" dirty="0">
                <a:latin typeface="Cambria" pitchFamily="18" charset="0"/>
                <a:cs typeface="Tahoma" pitchFamily="34" charset="0"/>
              </a:rPr>
              <a:t> January</a:t>
            </a:r>
            <a:r>
              <a:rPr lang="en-GB" sz="1600" kern="0" dirty="0">
                <a:latin typeface="Cambria" pitchFamily="18" charset="0"/>
                <a:cs typeface="Tahoma" pitchFamily="34" charset="0"/>
              </a:rPr>
              <a:t> – Deadline for all other applicants (also internal deadlines)</a:t>
            </a:r>
          </a:p>
          <a:p>
            <a:pPr marL="342900" indent="-342900" eaLnBrk="0" hangingPunct="0">
              <a:lnSpc>
                <a:spcPct val="80000"/>
              </a:lnSpc>
              <a:spcBef>
                <a:spcPct val="20000"/>
              </a:spcBef>
              <a:defRPr/>
            </a:pPr>
            <a:r>
              <a:rPr lang="en-GB" sz="1600" kern="0" dirty="0">
                <a:latin typeface="Cambria" pitchFamily="18" charset="0"/>
                <a:cs typeface="Tahoma" pitchFamily="34" charset="0"/>
              </a:rPr>
              <a:t>			______________________________</a:t>
            </a:r>
          </a:p>
          <a:p>
            <a:pPr marL="342900" indent="-342900" eaLnBrk="0" hangingPunct="0">
              <a:lnSpc>
                <a:spcPct val="80000"/>
              </a:lnSpc>
              <a:spcBef>
                <a:spcPct val="20000"/>
              </a:spcBef>
              <a:buFontTx/>
              <a:buChar char="•"/>
              <a:defRPr/>
            </a:pPr>
            <a:endParaRPr lang="en-GB" sz="1600" kern="0" dirty="0">
              <a:latin typeface="Cambria" pitchFamily="18" charset="0"/>
              <a:cs typeface="Tahoma" pitchFamily="34" charset="0"/>
            </a:endParaRPr>
          </a:p>
          <a:p>
            <a:pPr marL="342900" indent="-342900" eaLnBrk="0" hangingPunct="0">
              <a:lnSpc>
                <a:spcPct val="80000"/>
              </a:lnSpc>
              <a:spcBef>
                <a:spcPct val="20000"/>
              </a:spcBef>
              <a:buFontTx/>
              <a:buChar char="•"/>
              <a:defRPr/>
            </a:pPr>
            <a:r>
              <a:rPr lang="en-GB" sz="1600" b="1" kern="0" dirty="0">
                <a:latin typeface="Cambria" pitchFamily="18" charset="0"/>
                <a:cs typeface="Tahoma" pitchFamily="34" charset="0"/>
              </a:rPr>
              <a:t>25</a:t>
            </a:r>
            <a:r>
              <a:rPr lang="en-GB" sz="1600" b="1" kern="0" baseline="30000" dirty="0">
                <a:latin typeface="Cambria" pitchFamily="18" charset="0"/>
                <a:cs typeface="Tahoma" pitchFamily="34" charset="0"/>
              </a:rPr>
              <a:t>th</a:t>
            </a:r>
            <a:r>
              <a:rPr lang="en-GB" sz="1600" b="1" kern="0" dirty="0">
                <a:latin typeface="Cambria" pitchFamily="18" charset="0"/>
                <a:cs typeface="Tahoma" pitchFamily="34" charset="0"/>
              </a:rPr>
              <a:t> February</a:t>
            </a:r>
            <a:r>
              <a:rPr lang="en-GB" sz="1600" kern="0" dirty="0">
                <a:latin typeface="Cambria" pitchFamily="18" charset="0"/>
                <a:cs typeface="Tahoma" pitchFamily="34" charset="0"/>
              </a:rPr>
              <a:t> – UCAS Extra Open</a:t>
            </a:r>
          </a:p>
          <a:p>
            <a:pPr marL="342900" indent="-342900" eaLnBrk="0" hangingPunct="0">
              <a:lnSpc>
                <a:spcPct val="80000"/>
              </a:lnSpc>
              <a:spcBef>
                <a:spcPct val="20000"/>
              </a:spcBef>
              <a:buFontTx/>
              <a:buChar char="•"/>
              <a:defRPr/>
            </a:pPr>
            <a:endParaRPr lang="en-GB" sz="1600" kern="0" dirty="0">
              <a:latin typeface="Cambria" pitchFamily="18" charset="0"/>
              <a:cs typeface="Tahoma" pitchFamily="34" charset="0"/>
            </a:endParaRPr>
          </a:p>
          <a:p>
            <a:pPr marL="342900" indent="-342900" eaLnBrk="0" hangingPunct="0">
              <a:lnSpc>
                <a:spcPct val="80000"/>
              </a:lnSpc>
              <a:spcBef>
                <a:spcPct val="20000"/>
              </a:spcBef>
              <a:buFontTx/>
              <a:buChar char="•"/>
              <a:defRPr/>
            </a:pPr>
            <a:r>
              <a:rPr lang="en-GB" sz="1600" b="1" kern="0" dirty="0">
                <a:latin typeface="Cambria" pitchFamily="18" charset="0"/>
                <a:cs typeface="Tahoma" pitchFamily="34" charset="0"/>
              </a:rPr>
              <a:t>24</a:t>
            </a:r>
            <a:r>
              <a:rPr lang="en-GB" sz="1600" b="1" kern="0" baseline="30000" dirty="0">
                <a:latin typeface="Cambria" pitchFamily="18" charset="0"/>
                <a:cs typeface="Tahoma" pitchFamily="34" charset="0"/>
              </a:rPr>
              <a:t>th</a:t>
            </a:r>
            <a:r>
              <a:rPr lang="en-GB" sz="1600" b="1" kern="0" dirty="0">
                <a:latin typeface="Cambria" pitchFamily="18" charset="0"/>
                <a:cs typeface="Tahoma" pitchFamily="34" charset="0"/>
              </a:rPr>
              <a:t> March</a:t>
            </a:r>
            <a:r>
              <a:rPr lang="en-GB" sz="1600" kern="0" dirty="0">
                <a:latin typeface="Cambria" pitchFamily="18" charset="0"/>
                <a:cs typeface="Tahoma" pitchFamily="34" charset="0"/>
              </a:rPr>
              <a:t> – Some Art and Design courses have an extended </a:t>
            </a:r>
            <a:r>
              <a:rPr lang="en-GB" sz="1600" kern="0" dirty="0" smtClean="0">
                <a:latin typeface="Cambria" pitchFamily="18" charset="0"/>
                <a:cs typeface="Tahoma" pitchFamily="34" charset="0"/>
              </a:rPr>
              <a:t>deadline</a:t>
            </a:r>
          </a:p>
          <a:p>
            <a:pPr marL="342900" indent="-342900" eaLnBrk="0" hangingPunct="0">
              <a:lnSpc>
                <a:spcPct val="80000"/>
              </a:lnSpc>
              <a:spcBef>
                <a:spcPct val="20000"/>
              </a:spcBef>
              <a:buFontTx/>
              <a:buChar char="•"/>
              <a:defRPr/>
            </a:pPr>
            <a:endParaRPr lang="en-GB" sz="1600" kern="0" dirty="0">
              <a:latin typeface="Cambria" pitchFamily="18" charset="0"/>
              <a:cs typeface="Tahoma" pitchFamily="34" charset="0"/>
            </a:endParaRPr>
          </a:p>
          <a:p>
            <a:pPr marL="342900" indent="-342900" eaLnBrk="0" hangingPunct="0">
              <a:lnSpc>
                <a:spcPct val="80000"/>
              </a:lnSpc>
              <a:spcBef>
                <a:spcPct val="20000"/>
              </a:spcBef>
              <a:buFontTx/>
              <a:buChar char="•"/>
              <a:defRPr/>
            </a:pPr>
            <a:r>
              <a:rPr lang="en-GB" sz="1600" b="1" kern="0" dirty="0" smtClean="0">
                <a:latin typeface="Cambria" pitchFamily="18" charset="0"/>
                <a:cs typeface="Tahoma" pitchFamily="34" charset="0"/>
              </a:rPr>
              <a:t>31</a:t>
            </a:r>
            <a:r>
              <a:rPr lang="en-GB" sz="1600" b="1" kern="0" baseline="30000" dirty="0" smtClean="0">
                <a:latin typeface="Cambria" pitchFamily="18" charset="0"/>
                <a:cs typeface="Tahoma" pitchFamily="34" charset="0"/>
              </a:rPr>
              <a:t>st</a:t>
            </a:r>
            <a:r>
              <a:rPr lang="en-GB" sz="1600" b="1" kern="0" dirty="0" smtClean="0">
                <a:latin typeface="Cambria" pitchFamily="18" charset="0"/>
                <a:cs typeface="Tahoma" pitchFamily="34" charset="0"/>
              </a:rPr>
              <a:t> March- </a:t>
            </a:r>
            <a:r>
              <a:rPr lang="en-GB" sz="1600" kern="0" dirty="0" smtClean="0">
                <a:latin typeface="Cambria" pitchFamily="18" charset="0"/>
                <a:cs typeface="Tahoma" pitchFamily="34" charset="0"/>
              </a:rPr>
              <a:t>University deadline to return offers (Not all do)</a:t>
            </a:r>
          </a:p>
          <a:p>
            <a:pPr eaLnBrk="0" hangingPunct="0">
              <a:lnSpc>
                <a:spcPct val="80000"/>
              </a:lnSpc>
              <a:spcBef>
                <a:spcPct val="20000"/>
              </a:spcBef>
              <a:defRPr/>
            </a:pPr>
            <a:endParaRPr lang="en-GB" sz="1600" kern="0" dirty="0">
              <a:latin typeface="Cambria" pitchFamily="18" charset="0"/>
              <a:cs typeface="Tahoma" pitchFamily="34" charset="0"/>
            </a:endParaRPr>
          </a:p>
          <a:p>
            <a:pPr marL="342900" indent="-342900" eaLnBrk="0" hangingPunct="0">
              <a:lnSpc>
                <a:spcPct val="80000"/>
              </a:lnSpc>
              <a:spcBef>
                <a:spcPct val="20000"/>
              </a:spcBef>
              <a:buFontTx/>
              <a:buChar char="•"/>
              <a:defRPr/>
            </a:pPr>
            <a:r>
              <a:rPr lang="en-GB" sz="1600" b="1" kern="0" dirty="0">
                <a:latin typeface="Cambria" pitchFamily="18" charset="0"/>
                <a:cs typeface="Tahoma" pitchFamily="34" charset="0"/>
              </a:rPr>
              <a:t>8</a:t>
            </a:r>
            <a:r>
              <a:rPr lang="en-GB" sz="1600" b="1" kern="0" baseline="30000" dirty="0" smtClean="0">
                <a:latin typeface="Cambria" pitchFamily="18" charset="0"/>
                <a:cs typeface="Tahoma" pitchFamily="34" charset="0"/>
              </a:rPr>
              <a:t>th</a:t>
            </a:r>
            <a:r>
              <a:rPr lang="en-GB" sz="1600" b="1" kern="0" dirty="0" smtClean="0">
                <a:latin typeface="Cambria" pitchFamily="18" charset="0"/>
                <a:cs typeface="Tahoma" pitchFamily="34" charset="0"/>
              </a:rPr>
              <a:t> </a:t>
            </a:r>
            <a:r>
              <a:rPr lang="en-GB" sz="1600" b="1" kern="0" dirty="0">
                <a:latin typeface="Cambria" pitchFamily="18" charset="0"/>
                <a:cs typeface="Tahoma" pitchFamily="34" charset="0"/>
              </a:rPr>
              <a:t>May</a:t>
            </a:r>
            <a:r>
              <a:rPr lang="en-GB" sz="1600" kern="0" dirty="0">
                <a:latin typeface="Cambria" pitchFamily="18" charset="0"/>
                <a:cs typeface="Tahoma" pitchFamily="34" charset="0"/>
              </a:rPr>
              <a:t> – </a:t>
            </a:r>
            <a:r>
              <a:rPr lang="en-GB" sz="1600" kern="0" dirty="0" smtClean="0">
                <a:latin typeface="Cambria" pitchFamily="18" charset="0"/>
                <a:cs typeface="Tahoma" pitchFamily="34" charset="0"/>
              </a:rPr>
              <a:t>You make your firm/insurance choice if received offer before 31</a:t>
            </a:r>
            <a:r>
              <a:rPr lang="en-GB" sz="1600" kern="0" baseline="30000" dirty="0" smtClean="0">
                <a:latin typeface="Cambria" pitchFamily="18" charset="0"/>
                <a:cs typeface="Tahoma" pitchFamily="34" charset="0"/>
              </a:rPr>
              <a:t>st</a:t>
            </a:r>
            <a:r>
              <a:rPr lang="en-GB" sz="1600" kern="0" dirty="0" smtClean="0">
                <a:latin typeface="Cambria" pitchFamily="18" charset="0"/>
                <a:cs typeface="Tahoma" pitchFamily="34" charset="0"/>
              </a:rPr>
              <a:t> March</a:t>
            </a:r>
            <a:endParaRPr lang="en-GB" sz="1600" kern="0" dirty="0">
              <a:latin typeface="Cambria" pitchFamily="18" charset="0"/>
              <a:cs typeface="Tahoma" pitchFamily="34" charset="0"/>
            </a:endParaRPr>
          </a:p>
          <a:p>
            <a:pPr marL="342900" indent="-342900" eaLnBrk="0" hangingPunct="0">
              <a:lnSpc>
                <a:spcPct val="80000"/>
              </a:lnSpc>
              <a:spcBef>
                <a:spcPct val="20000"/>
              </a:spcBef>
              <a:buFontTx/>
              <a:buChar char="•"/>
              <a:defRPr/>
            </a:pPr>
            <a:endParaRPr lang="en-GB" sz="1600" kern="0" dirty="0">
              <a:latin typeface="Cambria" pitchFamily="18" charset="0"/>
              <a:cs typeface="Tahoma" pitchFamily="34" charset="0"/>
            </a:endParaRPr>
          </a:p>
          <a:p>
            <a:pPr marL="342900" indent="-342900" eaLnBrk="0" hangingPunct="0">
              <a:lnSpc>
                <a:spcPct val="80000"/>
              </a:lnSpc>
              <a:spcBef>
                <a:spcPct val="20000"/>
              </a:spcBef>
              <a:buFontTx/>
              <a:buChar char="•"/>
              <a:defRPr/>
            </a:pPr>
            <a:r>
              <a:rPr lang="en-GB" sz="1600" b="1" kern="0" dirty="0">
                <a:latin typeface="Cambria" pitchFamily="18" charset="0"/>
                <a:cs typeface="Tahoma" pitchFamily="34" charset="0"/>
              </a:rPr>
              <a:t>30</a:t>
            </a:r>
            <a:r>
              <a:rPr lang="en-GB" sz="1600" b="1" kern="0" baseline="30000" dirty="0">
                <a:latin typeface="Cambria" pitchFamily="18" charset="0"/>
                <a:cs typeface="Tahoma" pitchFamily="34" charset="0"/>
              </a:rPr>
              <a:t>th</a:t>
            </a:r>
            <a:r>
              <a:rPr lang="en-GB" sz="1600" b="1" kern="0" dirty="0">
                <a:latin typeface="Cambria" pitchFamily="18" charset="0"/>
                <a:cs typeface="Tahoma" pitchFamily="34" charset="0"/>
              </a:rPr>
              <a:t> June</a:t>
            </a:r>
            <a:r>
              <a:rPr lang="en-GB" sz="1600" kern="0" dirty="0">
                <a:latin typeface="Cambria" pitchFamily="18" charset="0"/>
                <a:cs typeface="Tahoma" pitchFamily="34" charset="0"/>
              </a:rPr>
              <a:t> – </a:t>
            </a:r>
            <a:r>
              <a:rPr lang="en-GB" sz="1600" u="sng" kern="0" dirty="0">
                <a:latin typeface="Cambria" pitchFamily="18" charset="0"/>
                <a:cs typeface="Tahoma" pitchFamily="34" charset="0"/>
              </a:rPr>
              <a:t>Final</a:t>
            </a:r>
            <a:r>
              <a:rPr lang="en-GB" sz="1600" kern="0" dirty="0">
                <a:latin typeface="Cambria" pitchFamily="18" charset="0"/>
                <a:cs typeface="Tahoma" pitchFamily="34" charset="0"/>
              </a:rPr>
              <a:t> Deadline for applications to be sent to universities</a:t>
            </a:r>
          </a:p>
        </p:txBody>
      </p:sp>
      <p:sp>
        <p:nvSpPr>
          <p:cNvPr id="8" name="Rectangle 2"/>
          <p:cNvSpPr txBox="1">
            <a:spLocks noChangeArrowheads="1"/>
          </p:cNvSpPr>
          <p:nvPr/>
        </p:nvSpPr>
        <p:spPr>
          <a:xfrm>
            <a:off x="181081" y="527955"/>
            <a:ext cx="8416711" cy="1041647"/>
          </a:xfrm>
          <a:prstGeom prst="rect">
            <a:avLst/>
          </a:prstGeom>
        </p:spPr>
        <p:txBody>
          <a:bodyPr/>
          <a:lstStyle/>
          <a:p>
            <a:pPr marL="165100" marR="0" lvl="0" indent="-152400" defTabSz="914400" rtl="0" eaLnBrk="1" fontAlgn="base" latinLnBrk="0" hangingPunct="1">
              <a:lnSpc>
                <a:spcPct val="110000"/>
              </a:lnSpc>
              <a:spcBef>
                <a:spcPct val="0"/>
              </a:spcBef>
              <a:spcAft>
                <a:spcPct val="50000"/>
              </a:spcAft>
              <a:buClr>
                <a:srgbClr val="F0AE21"/>
              </a:buClr>
              <a:buSzTx/>
              <a:buFontTx/>
              <a:buNone/>
              <a:tabLst/>
              <a:defRPr/>
            </a:pPr>
            <a:r>
              <a:rPr lang="en-GB" sz="2800" b="1" kern="0" dirty="0" smtClean="0">
                <a:solidFill>
                  <a:schemeClr val="accent5">
                    <a:lumMod val="75000"/>
                  </a:schemeClr>
                </a:solidFill>
                <a:latin typeface="Cambria" pitchFamily="18" charset="0"/>
                <a:cs typeface="Times New Roman" pitchFamily="18" charset="0"/>
              </a:rPr>
              <a:t>Key dates for applying</a:t>
            </a:r>
            <a:endParaRPr kumimoji="0" lang="en-GB" sz="2800" b="1" i="0" u="none" strike="noStrike" kern="0" cap="none" spc="0" normalizeH="0" baseline="0" noProof="0" dirty="0" smtClean="0">
              <a:ln>
                <a:noFill/>
              </a:ln>
              <a:solidFill>
                <a:schemeClr val="accent5">
                  <a:lumMod val="75000"/>
                </a:schemeClr>
              </a:solidFill>
              <a:effectLst/>
              <a:uLnTx/>
              <a:uFillTx/>
              <a:latin typeface="Cambria" pitchFamily="18" charset="0"/>
              <a:cs typeface="Times New Roman" pitchFamily="18" charset="0"/>
            </a:endParaRPr>
          </a:p>
          <a:p>
            <a:pPr marL="165100" marR="0" lvl="0" indent="-152400" algn="ctr" defTabSz="914400" rtl="0" eaLnBrk="1" fontAlgn="base" latinLnBrk="0" hangingPunct="1">
              <a:lnSpc>
                <a:spcPct val="110000"/>
              </a:lnSpc>
              <a:spcBef>
                <a:spcPct val="0"/>
              </a:spcBef>
              <a:spcAft>
                <a:spcPct val="50000"/>
              </a:spcAft>
              <a:buClr>
                <a:srgbClr val="F0AE21"/>
              </a:buClr>
              <a:buSzTx/>
              <a:buFontTx/>
              <a:buNone/>
              <a:tabLst/>
              <a:defRPr/>
            </a:pPr>
            <a:endParaRPr kumimoji="0" lang="en-GB" sz="3200" b="1" i="0" u="none" strike="noStrike" kern="0" cap="none" spc="0" normalizeH="0" baseline="0" noProof="0" dirty="0" smtClean="0">
              <a:ln>
                <a:noFill/>
              </a:ln>
              <a:solidFill>
                <a:srgbClr val="6A4061"/>
              </a:solidFill>
              <a:effectLst/>
              <a:uLnTx/>
              <a:uFillTx/>
              <a:latin typeface="Times New Roman" pitchFamily="18" charset="0"/>
              <a:cs typeface="Times New Roman" pitchFamily="18" charset="0"/>
            </a:endParaRPr>
          </a:p>
          <a:p>
            <a:pPr marL="165100" marR="0" lvl="0" indent="-152400" algn="ctr" defTabSz="914400" rtl="0" eaLnBrk="1" fontAlgn="base" latinLnBrk="0" hangingPunct="1">
              <a:lnSpc>
                <a:spcPct val="110000"/>
              </a:lnSpc>
              <a:spcBef>
                <a:spcPct val="0"/>
              </a:spcBef>
              <a:spcAft>
                <a:spcPct val="50000"/>
              </a:spcAft>
              <a:buClr>
                <a:srgbClr val="F0AE21"/>
              </a:buClr>
              <a:buSzTx/>
              <a:buFontTx/>
              <a:buNone/>
              <a:tabLst/>
              <a:defRPr/>
            </a:pPr>
            <a:endParaRPr kumimoji="0" lang="en-GB" sz="3200" b="1" i="0" u="none" strike="noStrike" kern="0" cap="none" spc="0" normalizeH="0" baseline="0" noProof="0" dirty="0" smtClean="0">
              <a:ln>
                <a:noFill/>
              </a:ln>
              <a:solidFill>
                <a:srgbClr val="6A4061"/>
              </a:solidFill>
              <a:effectLst/>
              <a:uLnTx/>
              <a:uFillTx/>
              <a:latin typeface="Times New Roman" pitchFamily="18" charset="0"/>
              <a:cs typeface="Times New Roman" pitchFamily="18" charset="0"/>
            </a:endParaRPr>
          </a:p>
        </p:txBody>
      </p:sp>
      <p:sp>
        <p:nvSpPr>
          <p:cNvPr id="5"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9"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10" name="Picture 2" descr="http://t0.gstatic.com/images?q=tbn:ANd9GcRCan5sT3auhmu7yJhHh82KKJkjSYH24fHy66je4tK_VRWFyhaaj30bbLI">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543" y="5656371"/>
            <a:ext cx="977834" cy="94411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79712" y="5691157"/>
            <a:ext cx="4846207" cy="646331"/>
          </a:xfrm>
          <a:prstGeom prst="rect">
            <a:avLst/>
          </a:prstGeom>
        </p:spPr>
        <p:txBody>
          <a:bodyPr wrap="square">
            <a:spAutoFit/>
          </a:bodyPr>
          <a:lstStyle/>
          <a:p>
            <a:r>
              <a:rPr lang="en-GB" dirty="0"/>
              <a:t>Woodrush High School</a:t>
            </a:r>
          </a:p>
        </p:txBody>
      </p:sp>
      <p:pic>
        <p:nvPicPr>
          <p:cNvPr id="12" name="Picture 4" descr="http://t3.gstatic.com/images?q=tbn:ANd9GcSV_DGG_qjMrJ0SEEiDP2uV5Y7mIBciWBbwxyDo432KiyVE3YhOjH3EP_Z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0303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4450"/>
            <a:ext cx="8229600" cy="792163"/>
          </a:xfrm>
        </p:spPr>
        <p:txBody>
          <a:bodyPr/>
          <a:lstStyle/>
          <a:p>
            <a:pPr eaLnBrk="1" hangingPunct="1"/>
            <a:r>
              <a:rPr lang="en-GB" smtClean="0"/>
              <a:t>UCAS – the next few weeks!</a:t>
            </a:r>
          </a:p>
        </p:txBody>
      </p:sp>
      <p:sp>
        <p:nvSpPr>
          <p:cNvPr id="3" name="Content Placeholder 2"/>
          <p:cNvSpPr>
            <a:spLocks noGrp="1"/>
          </p:cNvSpPr>
          <p:nvPr>
            <p:ph idx="1"/>
          </p:nvPr>
        </p:nvSpPr>
        <p:spPr>
          <a:xfrm>
            <a:off x="107950" y="908050"/>
            <a:ext cx="8578850" cy="5834063"/>
          </a:xfrm>
        </p:spPr>
        <p:txBody>
          <a:bodyPr rtlCol="0">
            <a:normAutofit fontScale="62500" lnSpcReduction="20000"/>
          </a:bodyPr>
          <a:lstStyle/>
          <a:p>
            <a:pPr eaLnBrk="1" fontAlgn="auto" hangingPunct="1">
              <a:spcAft>
                <a:spcPts val="0"/>
              </a:spcAft>
              <a:defRPr/>
            </a:pPr>
            <a:r>
              <a:rPr lang="en-GB" dirty="0" smtClean="0"/>
              <a:t>Log </a:t>
            </a:r>
            <a:r>
              <a:rPr lang="en-GB" dirty="0"/>
              <a:t>on to </a:t>
            </a:r>
            <a:r>
              <a:rPr lang="en-GB" dirty="0">
                <a:hlinkClick r:id="rId2"/>
              </a:rPr>
              <a:t>http://www.ucas.com/apply/undergraduate</a:t>
            </a:r>
            <a:endParaRPr lang="en-GB" dirty="0"/>
          </a:p>
          <a:p>
            <a:pPr eaLnBrk="1" fontAlgn="auto" hangingPunct="1">
              <a:spcAft>
                <a:spcPts val="0"/>
              </a:spcAft>
              <a:defRPr/>
            </a:pPr>
            <a:r>
              <a:rPr lang="en-GB" dirty="0" smtClean="0"/>
              <a:t>Don’t forget to apply as part of the school group. </a:t>
            </a:r>
            <a:endParaRPr lang="en-GB" dirty="0"/>
          </a:p>
          <a:p>
            <a:pPr marL="0" indent="0" eaLnBrk="1" fontAlgn="auto" hangingPunct="1">
              <a:spcAft>
                <a:spcPts val="0"/>
              </a:spcAft>
              <a:buFont typeface="Arial" pitchFamily="34" charset="0"/>
              <a:buNone/>
              <a:defRPr/>
            </a:pPr>
            <a:r>
              <a:rPr lang="en-GB" dirty="0" smtClean="0"/>
              <a:t>    If asked for a buzzword it </a:t>
            </a:r>
            <a:r>
              <a:rPr lang="en-GB" smtClean="0"/>
              <a:t>is </a:t>
            </a:r>
            <a:r>
              <a:rPr lang="en-GB" smtClean="0">
                <a:solidFill>
                  <a:schemeClr val="accent6">
                    <a:lumMod val="75000"/>
                  </a:schemeClr>
                </a:solidFill>
              </a:rPr>
              <a:t>woodrush20</a:t>
            </a:r>
            <a:endParaRPr lang="en-GB" dirty="0" smtClean="0">
              <a:solidFill>
                <a:schemeClr val="accent6">
                  <a:lumMod val="75000"/>
                </a:schemeClr>
              </a:solidFill>
            </a:endParaRPr>
          </a:p>
          <a:p>
            <a:pPr marL="0" indent="0" eaLnBrk="1" fontAlgn="auto" hangingPunct="1">
              <a:spcAft>
                <a:spcPts val="0"/>
              </a:spcAft>
              <a:buFont typeface="Arial" pitchFamily="34" charset="0"/>
              <a:buNone/>
              <a:defRPr/>
            </a:pPr>
            <a:endParaRPr lang="en-GB" dirty="0" smtClean="0">
              <a:solidFill>
                <a:schemeClr val="accent6">
                  <a:lumMod val="75000"/>
                </a:schemeClr>
              </a:solidFill>
            </a:endParaRPr>
          </a:p>
          <a:p>
            <a:pPr eaLnBrk="1" fontAlgn="auto" hangingPunct="1">
              <a:spcAft>
                <a:spcPts val="0"/>
              </a:spcAft>
              <a:defRPr/>
            </a:pPr>
            <a:r>
              <a:rPr lang="en-GB" dirty="0" smtClean="0"/>
              <a:t>Fill out the basic application details – personal information, education details, work history </a:t>
            </a:r>
            <a:r>
              <a:rPr lang="en-GB" dirty="0" err="1" smtClean="0"/>
              <a:t>etc</a:t>
            </a:r>
            <a:endParaRPr lang="en-GB" dirty="0" smtClean="0"/>
          </a:p>
          <a:p>
            <a:pPr marL="0" indent="0" eaLnBrk="1" fontAlgn="auto" hangingPunct="1">
              <a:spcAft>
                <a:spcPts val="0"/>
              </a:spcAft>
              <a:buFont typeface="Arial" pitchFamily="34" charset="0"/>
              <a:buNone/>
              <a:defRPr/>
            </a:pPr>
            <a:endParaRPr lang="en-GB" dirty="0" smtClean="0"/>
          </a:p>
          <a:p>
            <a:pPr eaLnBrk="1" fontAlgn="auto" hangingPunct="1">
              <a:spcAft>
                <a:spcPts val="0"/>
              </a:spcAft>
              <a:defRPr/>
            </a:pPr>
            <a:r>
              <a:rPr lang="en-GB" dirty="0" smtClean="0"/>
              <a:t>Plan and draft your personal statement. </a:t>
            </a:r>
            <a:r>
              <a:rPr lang="en-GB" dirty="0"/>
              <a:t>Look at </a:t>
            </a:r>
            <a:r>
              <a:rPr lang="en-GB" dirty="0">
                <a:hlinkClick r:id="rId3"/>
              </a:rPr>
              <a:t>http://</a:t>
            </a:r>
            <a:r>
              <a:rPr lang="en-GB" dirty="0" smtClean="0">
                <a:hlinkClick r:id="rId3"/>
              </a:rPr>
              <a:t>www.ucas.com/how-it-all-works/undergraduate/filling-your-application/your-personal-statement</a:t>
            </a:r>
            <a:endParaRPr lang="en-GB" dirty="0" smtClean="0"/>
          </a:p>
          <a:p>
            <a:pPr marL="0" indent="0" eaLnBrk="1" fontAlgn="auto" hangingPunct="1">
              <a:spcAft>
                <a:spcPts val="0"/>
              </a:spcAft>
              <a:buFont typeface="Arial" pitchFamily="34" charset="0"/>
              <a:buNone/>
              <a:defRPr/>
            </a:pPr>
            <a:endParaRPr lang="en-GB" dirty="0" smtClean="0"/>
          </a:p>
          <a:p>
            <a:pPr eaLnBrk="1" fontAlgn="auto" hangingPunct="1">
              <a:spcAft>
                <a:spcPts val="0"/>
              </a:spcAft>
              <a:defRPr/>
            </a:pPr>
            <a:r>
              <a:rPr lang="en-GB" dirty="0" smtClean="0"/>
              <a:t>Submit your application online. This then sends it to the school portal for approval. Remember though that before school can send your application, we add a reference, so expect 7 – 10 days from point of submitting before you receive an acknowledgement of receipt and your unique reference number from UCAS</a:t>
            </a:r>
          </a:p>
          <a:p>
            <a:pPr marL="0" indent="0" eaLnBrk="1" fontAlgn="auto" hangingPunct="1">
              <a:spcAft>
                <a:spcPts val="0"/>
              </a:spcAft>
              <a:buFont typeface="Arial" pitchFamily="34" charset="0"/>
              <a:buNone/>
              <a:defRPr/>
            </a:pPr>
            <a:endParaRPr lang="en-GB" dirty="0" smtClean="0"/>
          </a:p>
          <a:p>
            <a:pPr eaLnBrk="1" fontAlgn="auto" hangingPunct="1">
              <a:spcAft>
                <a:spcPts val="0"/>
              </a:spcAft>
              <a:defRPr/>
            </a:pPr>
            <a:r>
              <a:rPr lang="en-GB" dirty="0" smtClean="0"/>
              <a:t>Attend Open Days for the universities you are applying to, so that when you receive your offers you can make an informed choice as to which university to accept as your main preference and which as your insurance or back-up!</a:t>
            </a:r>
          </a:p>
          <a:p>
            <a:pPr marL="0" indent="0" eaLnBrk="1" fontAlgn="auto" hangingPunct="1">
              <a:spcAft>
                <a:spcPts val="0"/>
              </a:spcAft>
              <a:buFont typeface="Arial" pitchFamily="34" charset="0"/>
              <a:buNone/>
              <a:defRPr/>
            </a:pPr>
            <a:endParaRPr lang="en-GB" dirty="0"/>
          </a:p>
        </p:txBody>
      </p:sp>
    </p:spTree>
    <p:extLst>
      <p:ext uri="{BB962C8B-B14F-4D97-AF65-F5344CB8AC3E}">
        <p14:creationId xmlns:p14="http://schemas.microsoft.com/office/powerpoint/2010/main" val="25004738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70723" y="528639"/>
            <a:ext cx="8826443" cy="4556546"/>
          </a:xfrm>
          <a:prstGeom prst="rect">
            <a:avLst/>
          </a:prstGeom>
        </p:spPr>
        <p:txBody>
          <a:bodyPr>
            <a:normAutofit/>
          </a:bodyPr>
          <a:lstStyle>
            <a:lvl1pPr marL="354013" indent="-354013" algn="l" rtl="0" eaLnBrk="0" fontAlgn="base" hangingPunct="0">
              <a:lnSpc>
                <a:spcPct val="125000"/>
              </a:lnSpc>
              <a:spcBef>
                <a:spcPct val="0"/>
              </a:spcBef>
              <a:spcAft>
                <a:spcPct val="0"/>
              </a:spcAft>
              <a:buClr>
                <a:srgbClr val="D30022"/>
              </a:buClr>
              <a:buFont typeface="Wingdings" pitchFamily="2" charset="2"/>
              <a:buChar char="§"/>
              <a:defRPr sz="2200">
                <a:solidFill>
                  <a:schemeClr val="tx1"/>
                </a:solidFill>
                <a:latin typeface="+mn-lt"/>
                <a:ea typeface="+mn-ea"/>
                <a:cs typeface="+mn-cs"/>
              </a:defRPr>
            </a:lvl1pPr>
            <a:lvl2pPr marL="809625" indent="-266700" algn="l" rtl="0" eaLnBrk="0" fontAlgn="base" hangingPunct="0">
              <a:lnSpc>
                <a:spcPct val="125000"/>
              </a:lnSpc>
              <a:spcBef>
                <a:spcPct val="0"/>
              </a:spcBef>
              <a:spcAft>
                <a:spcPct val="0"/>
              </a:spcAft>
              <a:buClr>
                <a:srgbClr val="D30022"/>
              </a:buClr>
              <a:buSzPct val="40000"/>
              <a:buFont typeface="Wingdings" pitchFamily="2" charset="2"/>
              <a:buChar char="q"/>
              <a:defRPr sz="2200">
                <a:solidFill>
                  <a:schemeClr val="tx1"/>
                </a:solidFill>
                <a:latin typeface="+mn-lt"/>
              </a:defRPr>
            </a:lvl2pPr>
            <a:lvl3pPr marL="1397000" indent="-228600" algn="l" rtl="0" eaLnBrk="0" fontAlgn="base" hangingPunct="0">
              <a:lnSpc>
                <a:spcPct val="125000"/>
              </a:lnSpc>
              <a:spcBef>
                <a:spcPct val="0"/>
              </a:spcBef>
              <a:spcAft>
                <a:spcPct val="0"/>
              </a:spcAft>
              <a:buClr>
                <a:srgbClr val="D30022"/>
              </a:buClr>
              <a:buSzPct val="40000"/>
              <a:buFont typeface="Wingdings" pitchFamily="2" charset="2"/>
              <a:buChar char="q"/>
              <a:defRPr sz="2400">
                <a:solidFill>
                  <a:schemeClr val="tx1"/>
                </a:solidFill>
                <a:latin typeface="+mn-lt"/>
              </a:defRPr>
            </a:lvl3pPr>
            <a:lvl4pPr marL="1804988" indent="-228600" algn="l" rtl="0" eaLnBrk="0" fontAlgn="base" hangingPunct="0">
              <a:lnSpc>
                <a:spcPct val="125000"/>
              </a:lnSpc>
              <a:spcBef>
                <a:spcPct val="0"/>
              </a:spcBef>
              <a:spcAft>
                <a:spcPct val="0"/>
              </a:spcAft>
              <a:buClr>
                <a:srgbClr val="D30022"/>
              </a:buClr>
              <a:buSzPct val="95000"/>
              <a:buChar char="–"/>
              <a:defRPr sz="2400">
                <a:solidFill>
                  <a:schemeClr val="tx1"/>
                </a:solidFill>
                <a:latin typeface="+mn-lt"/>
              </a:defRPr>
            </a:lvl4pPr>
            <a:lvl5pPr marL="2212975" indent="-228600" algn="l" rtl="0" eaLnBrk="0" fontAlgn="base" hangingPunct="0">
              <a:lnSpc>
                <a:spcPct val="125000"/>
              </a:lnSpc>
              <a:spcBef>
                <a:spcPct val="0"/>
              </a:spcBef>
              <a:spcAft>
                <a:spcPct val="0"/>
              </a:spcAft>
              <a:buClr>
                <a:srgbClr val="B0A8A2"/>
              </a:buClr>
              <a:buSzPct val="90000"/>
              <a:buChar char="-"/>
              <a:defRPr sz="2400">
                <a:solidFill>
                  <a:schemeClr val="tx1"/>
                </a:solidFill>
                <a:latin typeface="+mn-lt"/>
              </a:defRPr>
            </a:lvl5pPr>
            <a:lvl6pPr marL="2670175" indent="-228600" algn="l" rtl="0" fontAlgn="base">
              <a:lnSpc>
                <a:spcPct val="125000"/>
              </a:lnSpc>
              <a:spcBef>
                <a:spcPct val="0"/>
              </a:spcBef>
              <a:spcAft>
                <a:spcPct val="0"/>
              </a:spcAft>
              <a:buClr>
                <a:srgbClr val="B0A8A2"/>
              </a:buClr>
              <a:buSzPct val="90000"/>
              <a:buChar char="-"/>
              <a:defRPr sz="2400">
                <a:solidFill>
                  <a:schemeClr val="tx1"/>
                </a:solidFill>
                <a:latin typeface="+mn-lt"/>
              </a:defRPr>
            </a:lvl6pPr>
            <a:lvl7pPr marL="3127375" indent="-228600" algn="l" rtl="0" fontAlgn="base">
              <a:lnSpc>
                <a:spcPct val="125000"/>
              </a:lnSpc>
              <a:spcBef>
                <a:spcPct val="0"/>
              </a:spcBef>
              <a:spcAft>
                <a:spcPct val="0"/>
              </a:spcAft>
              <a:buClr>
                <a:srgbClr val="B0A8A2"/>
              </a:buClr>
              <a:buSzPct val="90000"/>
              <a:buChar char="-"/>
              <a:defRPr sz="2400">
                <a:solidFill>
                  <a:schemeClr val="tx1"/>
                </a:solidFill>
                <a:latin typeface="+mn-lt"/>
              </a:defRPr>
            </a:lvl7pPr>
            <a:lvl8pPr marL="3584575" indent="-228600" algn="l" rtl="0" fontAlgn="base">
              <a:lnSpc>
                <a:spcPct val="125000"/>
              </a:lnSpc>
              <a:spcBef>
                <a:spcPct val="0"/>
              </a:spcBef>
              <a:spcAft>
                <a:spcPct val="0"/>
              </a:spcAft>
              <a:buClr>
                <a:srgbClr val="B0A8A2"/>
              </a:buClr>
              <a:buSzPct val="90000"/>
              <a:buChar char="-"/>
              <a:defRPr sz="2400">
                <a:solidFill>
                  <a:schemeClr val="tx1"/>
                </a:solidFill>
                <a:latin typeface="+mn-lt"/>
              </a:defRPr>
            </a:lvl8pPr>
            <a:lvl9pPr marL="4041775" indent="-228600" algn="l" rtl="0" fontAlgn="base">
              <a:lnSpc>
                <a:spcPct val="125000"/>
              </a:lnSpc>
              <a:spcBef>
                <a:spcPct val="0"/>
              </a:spcBef>
              <a:spcAft>
                <a:spcPct val="0"/>
              </a:spcAft>
              <a:buClr>
                <a:srgbClr val="B0A8A2"/>
              </a:buClr>
              <a:buSzPct val="90000"/>
              <a:buChar char="-"/>
              <a:defRPr sz="2400">
                <a:solidFill>
                  <a:schemeClr val="tx1"/>
                </a:solidFill>
                <a:latin typeface="+mn-lt"/>
              </a:defRPr>
            </a:lvl9pPr>
          </a:lstStyle>
          <a:p>
            <a:pPr>
              <a:buFont typeface="Wingdings" pitchFamily="2" charset="2"/>
              <a:buNone/>
            </a:pPr>
            <a:r>
              <a:rPr lang="en-GB" sz="3600" b="1" dirty="0" smtClean="0">
                <a:solidFill>
                  <a:srgbClr val="FF0000"/>
                </a:solidFill>
                <a:latin typeface="Cambria" pitchFamily="18" charset="0"/>
              </a:rPr>
              <a:t>One Statement</a:t>
            </a:r>
          </a:p>
          <a:p>
            <a:pPr>
              <a:buFont typeface="Wingdings" pitchFamily="2" charset="2"/>
              <a:buNone/>
            </a:pPr>
            <a:r>
              <a:rPr lang="en-GB" sz="3200" b="1" dirty="0" smtClean="0">
                <a:solidFill>
                  <a:srgbClr val="FF0000"/>
                </a:solidFill>
                <a:latin typeface="Cambria" pitchFamily="18" charset="0"/>
              </a:rPr>
              <a:t>4,000 characters or 47 lines</a:t>
            </a:r>
          </a:p>
          <a:p>
            <a:pPr>
              <a:buFont typeface="Wingdings" pitchFamily="2" charset="2"/>
              <a:buNone/>
            </a:pPr>
            <a:endParaRPr lang="en-GB" dirty="0" smtClean="0"/>
          </a:p>
          <a:p>
            <a:pPr>
              <a:buFont typeface="Wingdings" pitchFamily="2" charset="2"/>
              <a:buNone/>
            </a:pPr>
            <a:endParaRPr lang="en-GB" sz="1400" b="1" dirty="0" smtClean="0">
              <a:latin typeface="Cambria" pitchFamily="18" charset="0"/>
            </a:endParaRPr>
          </a:p>
          <a:p>
            <a:pPr>
              <a:buFont typeface="Wingdings" pitchFamily="2" charset="2"/>
              <a:buNone/>
            </a:pPr>
            <a:endParaRPr lang="en-GB" sz="1600" b="1" dirty="0">
              <a:latin typeface="Cambria" pitchFamily="18" charset="0"/>
            </a:endParaRPr>
          </a:p>
          <a:p>
            <a:pPr>
              <a:buFont typeface="Wingdings" pitchFamily="2" charset="2"/>
              <a:buNone/>
            </a:pPr>
            <a:r>
              <a:rPr lang="en-GB" sz="1600" b="1" dirty="0" smtClean="0">
                <a:latin typeface="Cambria" pitchFamily="18" charset="0"/>
              </a:rPr>
              <a:t>What is the personal statement?</a:t>
            </a:r>
          </a:p>
          <a:p>
            <a:pPr>
              <a:buFont typeface="Wingdings" pitchFamily="2" charset="2"/>
              <a:buNone/>
            </a:pPr>
            <a:endParaRPr lang="en-GB" sz="1600" b="1" dirty="0" smtClean="0">
              <a:latin typeface="Cambria" pitchFamily="18" charset="0"/>
            </a:endParaRPr>
          </a:p>
          <a:p>
            <a:pPr algn="ctr">
              <a:buFont typeface="Wingdings" pitchFamily="2" charset="2"/>
              <a:buNone/>
            </a:pPr>
            <a:r>
              <a:rPr lang="en-GB" sz="1600" dirty="0" smtClean="0">
                <a:latin typeface="Cambria" pitchFamily="18" charset="0"/>
              </a:rPr>
              <a:t>‘Your opportunity to tell universities and colleges about your suitability for the course(s) that you hope to study. You need to demonstrate your </a:t>
            </a:r>
            <a:r>
              <a:rPr lang="en-GB" sz="1600" b="1" dirty="0" smtClean="0">
                <a:latin typeface="Cambria" pitchFamily="18" charset="0"/>
              </a:rPr>
              <a:t>enthusiasm, passion </a:t>
            </a:r>
            <a:r>
              <a:rPr lang="en-GB" sz="1600" dirty="0" smtClean="0">
                <a:latin typeface="Cambria" pitchFamily="18" charset="0"/>
              </a:rPr>
              <a:t>and </a:t>
            </a:r>
            <a:r>
              <a:rPr lang="en-GB" sz="1600" b="1" dirty="0" smtClean="0">
                <a:latin typeface="Cambria" pitchFamily="18" charset="0"/>
              </a:rPr>
              <a:t>commitment </a:t>
            </a:r>
            <a:r>
              <a:rPr lang="en-GB" sz="1600" dirty="0" smtClean="0">
                <a:latin typeface="Cambria" pitchFamily="18" charset="0"/>
              </a:rPr>
              <a:t>for the subject and above all else, ensure that you </a:t>
            </a:r>
            <a:r>
              <a:rPr lang="en-GB" sz="1600" b="1" dirty="0" smtClean="0">
                <a:latin typeface="Cambria" pitchFamily="18" charset="0"/>
              </a:rPr>
              <a:t>stand out from the crowd</a:t>
            </a:r>
            <a:r>
              <a:rPr lang="en-GB" sz="1600" dirty="0" smtClean="0">
                <a:latin typeface="Cambria" pitchFamily="18" charset="0"/>
              </a:rPr>
              <a:t>.’ </a:t>
            </a:r>
          </a:p>
          <a:p>
            <a:pPr>
              <a:buFont typeface="Wingdings" pitchFamily="2" charset="2"/>
              <a:buNone/>
            </a:pPr>
            <a:r>
              <a:rPr lang="en-GB" sz="1600" dirty="0" smtClean="0">
                <a:latin typeface="Cambria" pitchFamily="18" charset="0"/>
              </a:rPr>
              <a:t>(UCAS, 2013) </a:t>
            </a:r>
          </a:p>
          <a:p>
            <a:pPr>
              <a:buFont typeface="Wingdings" pitchFamily="2" charset="2"/>
              <a:buNone/>
            </a:pPr>
            <a:endParaRPr lang="en-GB" dirty="0" smtClean="0"/>
          </a:p>
          <a:p>
            <a:pPr>
              <a:buFont typeface="Wingdings" pitchFamily="2" charset="2"/>
              <a:buNone/>
            </a:pPr>
            <a:endParaRPr lang="en-GB" dirty="0"/>
          </a:p>
          <a:p>
            <a:pPr>
              <a:buFont typeface="Wingdings" pitchFamily="2" charset="2"/>
              <a:buNone/>
            </a:pPr>
            <a:endParaRPr lang="en-GB" dirty="0" smtClean="0"/>
          </a:p>
          <a:p>
            <a:pPr>
              <a:buFont typeface="Wingdings" pitchFamily="2" charset="2"/>
              <a:buNone/>
            </a:pPr>
            <a:endParaRPr lang="en-GB" dirty="0"/>
          </a:p>
          <a:p>
            <a:pPr>
              <a:buFont typeface="Wingdings" pitchFamily="2" charset="2"/>
              <a:buNone/>
            </a:pPr>
            <a:endParaRPr lang="en-GB" dirty="0" smtClean="0"/>
          </a:p>
        </p:txBody>
      </p:sp>
      <p:pic>
        <p:nvPicPr>
          <p:cNvPr id="4" name="Picture 3" descr="standout.jpg"/>
          <p:cNvPicPr>
            <a:picLocks noChangeAspect="1"/>
          </p:cNvPicPr>
          <p:nvPr/>
        </p:nvPicPr>
        <p:blipFill>
          <a:blip r:embed="rId3" cstate="print"/>
          <a:stretch>
            <a:fillRect/>
          </a:stretch>
        </p:blipFill>
        <p:spPr>
          <a:xfrm>
            <a:off x="5724128" y="1196752"/>
            <a:ext cx="2908495" cy="1640366"/>
          </a:xfrm>
          <a:prstGeom prst="rect">
            <a:avLst/>
          </a:prstGeom>
        </p:spPr>
      </p:pic>
      <p:sp>
        <p:nvSpPr>
          <p:cNvPr id="5"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7"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9" name="Picture 2" descr="http://t0.gstatic.com/images?q=tbn:ANd9GcRCan5sT3auhmu7yJhHh82KKJkjSYH24fHy66je4tK_VRWFyhaaj30bbLI">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8543" y="5656371"/>
            <a:ext cx="977834" cy="9441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t3.gstatic.com/images?q=tbn:ANd9GcSV_DGG_qjMrJ0SEEiDP2uV5Y7mIBciWBbwxyDo432KiyVE3YhOjH3EP_ZS">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4855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304800" y="1600200"/>
            <a:ext cx="8305800" cy="1212850"/>
          </a:xfrm>
          <a:prstGeom prst="rect">
            <a:avLst/>
          </a:prstGeom>
          <a:noFill/>
          <a:ln w="12700">
            <a:noFill/>
            <a:miter lim="800000"/>
            <a:headEnd type="none" w="sm" len="sm"/>
            <a:tailEnd type="none" w="sm" len="sm"/>
          </a:ln>
        </p:spPr>
        <p:txBody>
          <a:bodyPr>
            <a:spAutoFit/>
          </a:bodyPr>
          <a:lstStyle/>
          <a:p>
            <a:pPr eaLnBrk="0" hangingPunct="0">
              <a:spcBef>
                <a:spcPct val="50000"/>
              </a:spcBef>
              <a:buFontTx/>
              <a:buNone/>
            </a:pPr>
            <a:endParaRPr lang="en-GB">
              <a:solidFill>
                <a:srgbClr val="FFCC00"/>
              </a:solidFill>
              <a:latin typeface="Times New Roman" pitchFamily="18" charset="0"/>
            </a:endParaRPr>
          </a:p>
          <a:p>
            <a:pPr eaLnBrk="0" hangingPunct="0">
              <a:spcBef>
                <a:spcPct val="50000"/>
              </a:spcBef>
              <a:buFontTx/>
              <a:buNone/>
            </a:pPr>
            <a:endParaRPr lang="en-GB">
              <a:solidFill>
                <a:srgbClr val="FFCC00"/>
              </a:solidFill>
              <a:latin typeface="Times New Roman" pitchFamily="18" charset="0"/>
            </a:endParaRPr>
          </a:p>
        </p:txBody>
      </p:sp>
      <p:sp>
        <p:nvSpPr>
          <p:cNvPr id="35843" name="Rectangle 3"/>
          <p:cNvSpPr>
            <a:spLocks noChangeArrowheads="1"/>
          </p:cNvSpPr>
          <p:nvPr/>
        </p:nvSpPr>
        <p:spPr bwMode="auto">
          <a:xfrm>
            <a:off x="0" y="1981200"/>
            <a:ext cx="7772400" cy="4114800"/>
          </a:xfrm>
          <a:prstGeom prst="rect">
            <a:avLst/>
          </a:prstGeom>
          <a:noFill/>
          <a:ln w="9525">
            <a:noFill/>
            <a:miter lim="800000"/>
            <a:headEnd/>
            <a:tailEnd/>
          </a:ln>
        </p:spPr>
        <p:txBody>
          <a:bodyPr/>
          <a:lstStyle/>
          <a:p>
            <a:pPr marL="342900" indent="-342900">
              <a:spcBef>
                <a:spcPct val="45000"/>
              </a:spcBef>
              <a:spcAft>
                <a:spcPct val="15000"/>
              </a:spcAft>
              <a:buFont typeface="Arial Unicode MS" pitchFamily="34" charset="-128"/>
              <a:buNone/>
            </a:pPr>
            <a:endParaRPr lang="en-GB" sz="2300">
              <a:solidFill>
                <a:srgbClr val="0066FF"/>
              </a:solidFill>
            </a:endParaRPr>
          </a:p>
        </p:txBody>
      </p:sp>
      <p:sp>
        <p:nvSpPr>
          <p:cNvPr id="35844" name="Rectangle 4"/>
          <p:cNvSpPr>
            <a:spLocks noGrp="1" noChangeArrowheads="1"/>
          </p:cNvSpPr>
          <p:nvPr>
            <p:ph type="title"/>
          </p:nvPr>
        </p:nvSpPr>
        <p:spPr>
          <a:xfrm>
            <a:off x="143509" y="528638"/>
            <a:ext cx="8856984" cy="648072"/>
          </a:xfrm>
        </p:spPr>
        <p:txBody>
          <a:bodyPr>
            <a:noAutofit/>
          </a:bodyPr>
          <a:lstStyle/>
          <a:p>
            <a:pPr algn="l" eaLnBrk="1" hangingPunct="1"/>
            <a:r>
              <a:rPr lang="en-GB" sz="3200" b="1" dirty="0" smtClean="0">
                <a:solidFill>
                  <a:schemeClr val="accent5">
                    <a:lumMod val="75000"/>
                  </a:schemeClr>
                </a:solidFill>
                <a:latin typeface="Cambria" pitchFamily="18" charset="0"/>
              </a:rPr>
              <a:t>The Importance of your personal statement</a:t>
            </a:r>
          </a:p>
        </p:txBody>
      </p:sp>
      <p:sp>
        <p:nvSpPr>
          <p:cNvPr id="205829" name="Rectangle 5"/>
          <p:cNvSpPr>
            <a:spLocks noGrp="1" noChangeArrowheads="1"/>
          </p:cNvSpPr>
          <p:nvPr>
            <p:ph idx="1"/>
          </p:nvPr>
        </p:nvSpPr>
        <p:spPr>
          <a:xfrm>
            <a:off x="450850" y="1395998"/>
            <a:ext cx="5323432" cy="4132932"/>
          </a:xfrm>
          <a:ln>
            <a:noFill/>
          </a:ln>
        </p:spPr>
        <p:style>
          <a:lnRef idx="2">
            <a:schemeClr val="accent4"/>
          </a:lnRef>
          <a:fillRef idx="1">
            <a:schemeClr val="lt1"/>
          </a:fillRef>
          <a:effectRef idx="0">
            <a:schemeClr val="accent4"/>
          </a:effectRef>
          <a:fontRef idx="minor">
            <a:schemeClr val="dk1"/>
          </a:fontRef>
        </p:style>
        <p:txBody>
          <a:bodyPr>
            <a:noAutofit/>
          </a:bodyPr>
          <a:lstStyle/>
          <a:p>
            <a:pPr>
              <a:lnSpc>
                <a:spcPct val="80000"/>
              </a:lnSpc>
            </a:pPr>
            <a:r>
              <a:rPr lang="en-GB" sz="2000" dirty="0" smtClean="0">
                <a:latin typeface="Cambria" pitchFamily="18" charset="0"/>
              </a:rPr>
              <a:t>Your only chance to “speak” to the Academic Tutors</a:t>
            </a:r>
          </a:p>
          <a:p>
            <a:pPr>
              <a:lnSpc>
                <a:spcPct val="80000"/>
              </a:lnSpc>
            </a:pPr>
            <a:endParaRPr lang="en-GB" sz="1200" dirty="0">
              <a:latin typeface="Cambria" pitchFamily="18" charset="0"/>
            </a:endParaRPr>
          </a:p>
          <a:p>
            <a:pPr>
              <a:lnSpc>
                <a:spcPct val="80000"/>
              </a:lnSpc>
            </a:pPr>
            <a:r>
              <a:rPr lang="en-GB" sz="2000" dirty="0" smtClean="0">
                <a:latin typeface="Cambria" pitchFamily="18" charset="0"/>
              </a:rPr>
              <a:t>It could distinguish you from other candidates who may have similar grades</a:t>
            </a:r>
          </a:p>
          <a:p>
            <a:pPr>
              <a:lnSpc>
                <a:spcPct val="80000"/>
              </a:lnSpc>
            </a:pPr>
            <a:endParaRPr lang="en-GB" sz="2000" dirty="0" smtClean="0">
              <a:latin typeface="Cambria" pitchFamily="18" charset="0"/>
            </a:endParaRPr>
          </a:p>
          <a:p>
            <a:pPr>
              <a:lnSpc>
                <a:spcPct val="80000"/>
              </a:lnSpc>
            </a:pPr>
            <a:r>
              <a:rPr lang="en-GB" sz="2000" dirty="0" smtClean="0">
                <a:latin typeface="Cambria" pitchFamily="18" charset="0"/>
              </a:rPr>
              <a:t>They highlight the students who would be interesting to teach</a:t>
            </a:r>
          </a:p>
          <a:p>
            <a:pPr eaLnBrk="1" hangingPunct="1">
              <a:lnSpc>
                <a:spcPct val="80000"/>
              </a:lnSpc>
              <a:buNone/>
            </a:pPr>
            <a:endParaRPr lang="en-GB" sz="2000" dirty="0" smtClean="0">
              <a:latin typeface="Cambria" pitchFamily="18" charset="0"/>
            </a:endParaRPr>
          </a:p>
          <a:p>
            <a:pPr eaLnBrk="1" hangingPunct="1">
              <a:lnSpc>
                <a:spcPct val="80000"/>
              </a:lnSpc>
            </a:pPr>
            <a:r>
              <a:rPr lang="en-GB" sz="2000" dirty="0" smtClean="0">
                <a:latin typeface="Cambria" pitchFamily="18" charset="0"/>
              </a:rPr>
              <a:t>It can provide the information needed for a meaningful interview</a:t>
            </a:r>
          </a:p>
          <a:p>
            <a:pPr eaLnBrk="1" hangingPunct="1">
              <a:lnSpc>
                <a:spcPct val="80000"/>
              </a:lnSpc>
              <a:buNone/>
            </a:pPr>
            <a:endParaRPr lang="en-GB" sz="2000" dirty="0" smtClean="0">
              <a:latin typeface="Cambria" pitchFamily="18" charset="0"/>
            </a:endParaRPr>
          </a:p>
          <a:p>
            <a:pPr eaLnBrk="1" hangingPunct="1">
              <a:lnSpc>
                <a:spcPct val="80000"/>
              </a:lnSpc>
            </a:pPr>
            <a:r>
              <a:rPr lang="en-GB" sz="2000" dirty="0" smtClean="0">
                <a:latin typeface="Cambria" pitchFamily="18" charset="0"/>
              </a:rPr>
              <a:t>A good Personal Statement can make all the difference for borderline cases</a:t>
            </a:r>
          </a:p>
        </p:txBody>
      </p:sp>
      <p:sp>
        <p:nvSpPr>
          <p:cNvPr id="8"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9"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1772816"/>
            <a:ext cx="2613289" cy="2868248"/>
          </a:xfrm>
          <a:prstGeom prst="rect">
            <a:avLst/>
          </a:prstGeom>
        </p:spPr>
      </p:pic>
      <p:pic>
        <p:nvPicPr>
          <p:cNvPr id="11"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t0.gstatic.com/images?q=tbn:ANd9GcRCan5sT3auhmu7yJhHh82KKJkjSYH24fHy66je4tK_VRWFyhaaj30bbLI">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8543" y="5656371"/>
            <a:ext cx="977834" cy="944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33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391" y="543834"/>
            <a:ext cx="8778875" cy="668338"/>
          </a:xfrm>
        </p:spPr>
        <p:txBody>
          <a:bodyPr>
            <a:noAutofit/>
          </a:bodyPr>
          <a:lstStyle/>
          <a:p>
            <a:pPr algn="l" eaLnBrk="1" hangingPunct="1"/>
            <a:r>
              <a:rPr lang="en-GB" sz="3200" b="1" dirty="0" smtClean="0">
                <a:solidFill>
                  <a:schemeClr val="accent5">
                    <a:lumMod val="75000"/>
                  </a:schemeClr>
                </a:solidFill>
                <a:latin typeface="Cambria" pitchFamily="18" charset="0"/>
              </a:rPr>
              <a:t>What are admission tutors looking for?</a:t>
            </a:r>
          </a:p>
        </p:txBody>
      </p:sp>
      <p:sp>
        <p:nvSpPr>
          <p:cNvPr id="1096707" name="Rectangle 3"/>
          <p:cNvSpPr>
            <a:spLocks noGrp="1" noChangeArrowheads="1"/>
          </p:cNvSpPr>
          <p:nvPr>
            <p:ph idx="1"/>
          </p:nvPr>
        </p:nvSpPr>
        <p:spPr>
          <a:xfrm>
            <a:off x="4067944" y="1412776"/>
            <a:ext cx="4857750" cy="4652963"/>
          </a:xfrm>
        </p:spPr>
        <p:txBody>
          <a:bodyPr>
            <a:normAutofit/>
          </a:bodyPr>
          <a:lstStyle/>
          <a:p>
            <a:pPr marL="0" indent="0">
              <a:lnSpc>
                <a:spcPct val="110000"/>
              </a:lnSpc>
              <a:buNone/>
            </a:pPr>
            <a:r>
              <a:rPr lang="en-GB" sz="2400" b="1" dirty="0" smtClean="0">
                <a:latin typeface="Cambria" pitchFamily="18" charset="0"/>
              </a:rPr>
              <a:t>Evidence that you have…</a:t>
            </a:r>
          </a:p>
          <a:p>
            <a:pPr marL="0" indent="0">
              <a:lnSpc>
                <a:spcPct val="110000"/>
              </a:lnSpc>
              <a:buNone/>
            </a:pPr>
            <a:endParaRPr lang="en-GB" sz="800" dirty="0" smtClean="0">
              <a:latin typeface="Cambria" pitchFamily="18" charset="0"/>
            </a:endParaRPr>
          </a:p>
          <a:p>
            <a:pPr marL="0" indent="0">
              <a:lnSpc>
                <a:spcPct val="110000"/>
              </a:lnSpc>
              <a:buNone/>
            </a:pPr>
            <a:endParaRPr lang="en-GB" sz="800" dirty="0" smtClean="0">
              <a:latin typeface="Cambria" pitchFamily="18" charset="0"/>
            </a:endParaRPr>
          </a:p>
          <a:p>
            <a:pPr>
              <a:lnSpc>
                <a:spcPct val="110000"/>
              </a:lnSpc>
            </a:pPr>
            <a:r>
              <a:rPr lang="en-GB" sz="2000" dirty="0">
                <a:latin typeface="Cambria" pitchFamily="18" charset="0"/>
              </a:rPr>
              <a:t>R</a:t>
            </a:r>
            <a:r>
              <a:rPr lang="en-GB" sz="2000" dirty="0" smtClean="0">
                <a:latin typeface="Cambria" pitchFamily="18" charset="0"/>
              </a:rPr>
              <a:t>esearched the course</a:t>
            </a:r>
          </a:p>
          <a:p>
            <a:pPr>
              <a:lnSpc>
                <a:spcPct val="110000"/>
              </a:lnSpc>
            </a:pPr>
            <a:r>
              <a:rPr lang="en-GB" sz="2000" dirty="0" smtClean="0">
                <a:latin typeface="Cambria" pitchFamily="18" charset="0"/>
              </a:rPr>
              <a:t>Independent study skills</a:t>
            </a:r>
          </a:p>
          <a:p>
            <a:pPr>
              <a:lnSpc>
                <a:spcPct val="110000"/>
              </a:lnSpc>
            </a:pPr>
            <a:r>
              <a:rPr lang="en-GB" sz="2000" dirty="0" smtClean="0">
                <a:latin typeface="Cambria" pitchFamily="18" charset="0"/>
              </a:rPr>
              <a:t>Self-awareness</a:t>
            </a:r>
            <a:endParaRPr lang="en-GB" sz="2000" dirty="0">
              <a:latin typeface="Cambria" pitchFamily="18" charset="0"/>
            </a:endParaRPr>
          </a:p>
          <a:p>
            <a:pPr>
              <a:lnSpc>
                <a:spcPct val="110000"/>
              </a:lnSpc>
            </a:pPr>
            <a:r>
              <a:rPr lang="en-GB" sz="2000" dirty="0" smtClean="0">
                <a:latin typeface="Cambria" pitchFamily="18" charset="0"/>
              </a:rPr>
              <a:t>Motivation and commitment</a:t>
            </a:r>
          </a:p>
          <a:p>
            <a:pPr>
              <a:lnSpc>
                <a:spcPct val="110000"/>
              </a:lnSpc>
            </a:pPr>
            <a:r>
              <a:rPr lang="en-GB" sz="2000" dirty="0" smtClean="0">
                <a:latin typeface="Cambria" pitchFamily="18" charset="0"/>
              </a:rPr>
              <a:t>Good Essay writing skills</a:t>
            </a:r>
          </a:p>
          <a:p>
            <a:pPr>
              <a:lnSpc>
                <a:spcPct val="110000"/>
              </a:lnSpc>
            </a:pPr>
            <a:r>
              <a:rPr lang="en-GB" sz="2000" dirty="0" smtClean="0">
                <a:latin typeface="Cambria" pitchFamily="18" charset="0"/>
              </a:rPr>
              <a:t>Enthusiasm to go beyond the syllabus</a:t>
            </a:r>
          </a:p>
          <a:p>
            <a:pPr>
              <a:lnSpc>
                <a:spcPct val="110000"/>
              </a:lnSpc>
            </a:pPr>
            <a:r>
              <a:rPr lang="en-GB" sz="2000" dirty="0" smtClean="0">
                <a:latin typeface="Cambria" pitchFamily="18" charset="0"/>
              </a:rPr>
              <a:t>A passion for the subject / course</a:t>
            </a:r>
          </a:p>
        </p:txBody>
      </p:sp>
      <p:pic>
        <p:nvPicPr>
          <p:cNvPr id="4" name="Picture 3" descr="checklist.jpg"/>
          <p:cNvPicPr>
            <a:picLocks noChangeAspect="1"/>
          </p:cNvPicPr>
          <p:nvPr/>
        </p:nvPicPr>
        <p:blipFill>
          <a:blip r:embed="rId3" cstate="email"/>
          <a:stretch>
            <a:fillRect/>
          </a:stretch>
        </p:blipFill>
        <p:spPr>
          <a:xfrm>
            <a:off x="683568" y="1556792"/>
            <a:ext cx="2332152" cy="4320480"/>
          </a:xfrm>
          <a:prstGeom prst="rect">
            <a:avLst/>
          </a:prstGeom>
          <a:ln>
            <a:noFill/>
          </a:ln>
          <a:effectLst>
            <a:outerShdw blurRad="292100" dist="139700" dir="2700000" algn="tl" rotWithShape="0">
              <a:srgbClr val="333333">
                <a:alpha val="65000"/>
              </a:srgbClr>
            </a:outerShdw>
          </a:effectLst>
        </p:spPr>
      </p:pic>
      <p:sp>
        <p:nvSpPr>
          <p:cNvPr id="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11"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11184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96707">
                                            <p:txEl>
                                              <p:pRg st="0" end="0"/>
                                            </p:txEl>
                                          </p:spTgt>
                                        </p:tgtEl>
                                        <p:attrNameLst>
                                          <p:attrName>style.visibility</p:attrName>
                                        </p:attrNameLst>
                                      </p:cBhvr>
                                      <p:to>
                                        <p:strVal val="visible"/>
                                      </p:to>
                                    </p:set>
                                    <p:animEffect transition="in" filter="fade">
                                      <p:cBhvr>
                                        <p:cTn id="7" dur="2000"/>
                                        <p:tgtEl>
                                          <p:spTgt spid="10967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96707">
                                            <p:txEl>
                                              <p:pRg st="3" end="3"/>
                                            </p:txEl>
                                          </p:spTgt>
                                        </p:tgtEl>
                                        <p:attrNameLst>
                                          <p:attrName>style.visibility</p:attrName>
                                        </p:attrNameLst>
                                      </p:cBhvr>
                                      <p:to>
                                        <p:strVal val="visible"/>
                                      </p:to>
                                    </p:set>
                                    <p:animEffect transition="in" filter="fade">
                                      <p:cBhvr>
                                        <p:cTn id="12" dur="2000"/>
                                        <p:tgtEl>
                                          <p:spTgt spid="109670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96707">
                                            <p:txEl>
                                              <p:pRg st="4" end="4"/>
                                            </p:txEl>
                                          </p:spTgt>
                                        </p:tgtEl>
                                        <p:attrNameLst>
                                          <p:attrName>style.visibility</p:attrName>
                                        </p:attrNameLst>
                                      </p:cBhvr>
                                      <p:to>
                                        <p:strVal val="visible"/>
                                      </p:to>
                                    </p:set>
                                    <p:animEffect transition="in" filter="fade">
                                      <p:cBhvr>
                                        <p:cTn id="17" dur="2000"/>
                                        <p:tgtEl>
                                          <p:spTgt spid="109670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96707">
                                            <p:txEl>
                                              <p:pRg st="5" end="5"/>
                                            </p:txEl>
                                          </p:spTgt>
                                        </p:tgtEl>
                                        <p:attrNameLst>
                                          <p:attrName>style.visibility</p:attrName>
                                        </p:attrNameLst>
                                      </p:cBhvr>
                                      <p:to>
                                        <p:strVal val="visible"/>
                                      </p:to>
                                    </p:set>
                                    <p:animEffect transition="in" filter="fade">
                                      <p:cBhvr>
                                        <p:cTn id="22" dur="2000"/>
                                        <p:tgtEl>
                                          <p:spTgt spid="109670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96707">
                                            <p:txEl>
                                              <p:pRg st="6" end="6"/>
                                            </p:txEl>
                                          </p:spTgt>
                                        </p:tgtEl>
                                        <p:attrNameLst>
                                          <p:attrName>style.visibility</p:attrName>
                                        </p:attrNameLst>
                                      </p:cBhvr>
                                      <p:to>
                                        <p:strVal val="visible"/>
                                      </p:to>
                                    </p:set>
                                    <p:animEffect transition="in" filter="fade">
                                      <p:cBhvr>
                                        <p:cTn id="27" dur="2000"/>
                                        <p:tgtEl>
                                          <p:spTgt spid="1096707">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96707">
                                            <p:txEl>
                                              <p:pRg st="7" end="7"/>
                                            </p:txEl>
                                          </p:spTgt>
                                        </p:tgtEl>
                                        <p:attrNameLst>
                                          <p:attrName>style.visibility</p:attrName>
                                        </p:attrNameLst>
                                      </p:cBhvr>
                                      <p:to>
                                        <p:strVal val="visible"/>
                                      </p:to>
                                    </p:set>
                                    <p:animEffect transition="in" filter="fade">
                                      <p:cBhvr>
                                        <p:cTn id="32" dur="2000"/>
                                        <p:tgtEl>
                                          <p:spTgt spid="1096707">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96707">
                                            <p:txEl>
                                              <p:pRg st="8" end="8"/>
                                            </p:txEl>
                                          </p:spTgt>
                                        </p:tgtEl>
                                        <p:attrNameLst>
                                          <p:attrName>style.visibility</p:attrName>
                                        </p:attrNameLst>
                                      </p:cBhvr>
                                      <p:to>
                                        <p:strVal val="visible"/>
                                      </p:to>
                                    </p:set>
                                    <p:animEffect transition="in" filter="fade">
                                      <p:cBhvr>
                                        <p:cTn id="37" dur="2000"/>
                                        <p:tgtEl>
                                          <p:spTgt spid="109670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96707">
                                            <p:txEl>
                                              <p:pRg st="9" end="9"/>
                                            </p:txEl>
                                          </p:spTgt>
                                        </p:tgtEl>
                                        <p:attrNameLst>
                                          <p:attrName>style.visibility</p:attrName>
                                        </p:attrNameLst>
                                      </p:cBhvr>
                                      <p:to>
                                        <p:strVal val="visible"/>
                                      </p:to>
                                    </p:set>
                                    <p:animEffect transition="in" filter="fade">
                                      <p:cBhvr>
                                        <p:cTn id="42" dur="2000"/>
                                        <p:tgtEl>
                                          <p:spTgt spid="109670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6707" grpId="0" build="p" bldLvl="2"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7"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9" name="TextBox 8"/>
          <p:cNvSpPr txBox="1"/>
          <p:nvPr/>
        </p:nvSpPr>
        <p:spPr>
          <a:xfrm>
            <a:off x="1" y="543271"/>
            <a:ext cx="9036495" cy="1569660"/>
          </a:xfrm>
          <a:prstGeom prst="rect">
            <a:avLst/>
          </a:prstGeom>
          <a:noFill/>
        </p:spPr>
        <p:txBody>
          <a:bodyPr wrap="square" rtlCol="0">
            <a:spAutoFit/>
          </a:bodyPr>
          <a:lstStyle/>
          <a:p>
            <a:pPr algn="ctr"/>
            <a:r>
              <a:rPr lang="en-GB" sz="4800" b="1" dirty="0">
                <a:solidFill>
                  <a:schemeClr val="accent5">
                    <a:lumMod val="75000"/>
                  </a:schemeClr>
                </a:solidFill>
                <a:latin typeface="+mj-lt"/>
              </a:rPr>
              <a:t>Writing your Personal </a:t>
            </a:r>
            <a:r>
              <a:rPr lang="en-GB" sz="4800" b="1" dirty="0" smtClean="0">
                <a:solidFill>
                  <a:schemeClr val="accent5">
                    <a:lumMod val="75000"/>
                  </a:schemeClr>
                </a:solidFill>
                <a:latin typeface="+mj-lt"/>
              </a:rPr>
              <a:t>Statement  Where to begin?</a:t>
            </a:r>
            <a:endParaRPr lang="en-GB" sz="4800" dirty="0">
              <a:latin typeface="+mj-lt"/>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08805" y="2112931"/>
            <a:ext cx="3961261" cy="3961261"/>
          </a:xfrm>
          <a:prstGeom prst="rect">
            <a:avLst/>
          </a:prstGeom>
        </p:spPr>
      </p:pic>
      <p:pic>
        <p:nvPicPr>
          <p:cNvPr id="10"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28363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71845"/>
            <a:ext cx="8778875" cy="1143000"/>
          </a:xfrm>
        </p:spPr>
        <p:txBody>
          <a:bodyPr>
            <a:normAutofit/>
          </a:bodyPr>
          <a:lstStyle/>
          <a:p>
            <a:pPr algn="l"/>
            <a:r>
              <a:rPr lang="en-GB" sz="3200" b="1" dirty="0" smtClean="0">
                <a:solidFill>
                  <a:schemeClr val="accent5">
                    <a:lumMod val="75000"/>
                  </a:schemeClr>
                </a:solidFill>
              </a:rPr>
              <a:t>Personal Statement Timeline: Available on FROG</a:t>
            </a:r>
            <a:endParaRPr lang="en-GB" sz="3200" b="1" dirty="0">
              <a:solidFill>
                <a:schemeClr val="accent5">
                  <a:lumMod val="75000"/>
                </a:schemeClr>
              </a:solidFill>
            </a:endParaRPr>
          </a:p>
        </p:txBody>
      </p:sp>
      <p:pic>
        <p:nvPicPr>
          <p:cNvPr id="3074"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916527" y="1511337"/>
            <a:ext cx="5175753" cy="36650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7"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8"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0125" y="558924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5471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961745" y="1412776"/>
            <a:ext cx="5492714" cy="3844900"/>
          </a:xfrm>
          <a:prstGeom prst="rect">
            <a:avLst/>
          </a:prstGeom>
          <a:ln>
            <a:noFill/>
          </a:ln>
          <a:effectLst>
            <a:outerShdw blurRad="292100" dist="139700" dir="2700000" algn="tl" rotWithShape="0">
              <a:srgbClr val="333333">
                <a:alpha val="65000"/>
              </a:srgbClr>
            </a:outerShdw>
          </a:effectLst>
        </p:spPr>
      </p:pic>
      <p:sp>
        <p:nvSpPr>
          <p:cNvPr id="6" name="Title 5"/>
          <p:cNvSpPr>
            <a:spLocks noGrp="1"/>
          </p:cNvSpPr>
          <p:nvPr>
            <p:ph type="title"/>
          </p:nvPr>
        </p:nvSpPr>
        <p:spPr>
          <a:xfrm>
            <a:off x="179512" y="544477"/>
            <a:ext cx="8581706" cy="740122"/>
          </a:xfrm>
        </p:spPr>
        <p:txBody>
          <a:bodyPr>
            <a:normAutofit fontScale="90000"/>
          </a:bodyPr>
          <a:lstStyle/>
          <a:p>
            <a:pPr algn="l"/>
            <a:r>
              <a:rPr lang="en-GB" sz="3200" b="1" dirty="0" smtClean="0">
                <a:solidFill>
                  <a:schemeClr val="accent5">
                    <a:lumMod val="75000"/>
                  </a:schemeClr>
                </a:solidFill>
              </a:rPr>
              <a:t>Personal Statement Mind Map: Available on UCAS</a:t>
            </a:r>
            <a:endParaRPr lang="en-US" sz="3200" b="1" dirty="0">
              <a:solidFill>
                <a:schemeClr val="accent5">
                  <a:lumMod val="75000"/>
                </a:schemeClr>
              </a:solidFill>
            </a:endParaRPr>
          </a:p>
        </p:txBody>
      </p:sp>
      <p:sp>
        <p:nvSpPr>
          <p:cNvPr id="7" name="Rectangle 29"/>
          <p:cNvSpPr>
            <a:spLocks noChangeArrowheads="1"/>
          </p:cNvSpPr>
          <p:nvPr/>
        </p:nvSpPr>
        <p:spPr bwMode="auto">
          <a:xfrm>
            <a:off x="-17657"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9"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28324"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0093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528638"/>
            <a:ext cx="8998141" cy="674078"/>
          </a:xfrm>
        </p:spPr>
        <p:txBody>
          <a:bodyPr>
            <a:noAutofit/>
          </a:bodyPr>
          <a:lstStyle/>
          <a:p>
            <a:pPr algn="l" eaLnBrk="1" hangingPunct="1"/>
            <a:r>
              <a:rPr lang="en-GB" sz="3600" b="1" dirty="0" smtClean="0">
                <a:solidFill>
                  <a:schemeClr val="accent5">
                    <a:lumMod val="75000"/>
                  </a:schemeClr>
                </a:solidFill>
              </a:rPr>
              <a:t>How to structure your Personal Statement</a:t>
            </a:r>
          </a:p>
        </p:txBody>
      </p:sp>
      <p:sp>
        <p:nvSpPr>
          <p:cNvPr id="2" name="TextBox 1"/>
          <p:cNvSpPr txBox="1"/>
          <p:nvPr/>
        </p:nvSpPr>
        <p:spPr>
          <a:xfrm>
            <a:off x="179512" y="1196752"/>
            <a:ext cx="6552728" cy="584775"/>
          </a:xfrm>
          <a:prstGeom prst="rect">
            <a:avLst/>
          </a:prstGeom>
          <a:noFill/>
        </p:spPr>
        <p:txBody>
          <a:bodyPr wrap="square" rtlCol="0">
            <a:spAutoFit/>
          </a:bodyPr>
          <a:lstStyle/>
          <a:p>
            <a:r>
              <a:rPr lang="en-GB" sz="3200" b="1" dirty="0" smtClean="0">
                <a:latin typeface="Cambria" pitchFamily="18" charset="0"/>
              </a:rPr>
              <a:t>Introduction </a:t>
            </a:r>
            <a:endParaRPr lang="en-GB" sz="3200" b="1" dirty="0">
              <a:latin typeface="Cambria" pitchFamily="18" charset="0"/>
            </a:endParaRPr>
          </a:p>
        </p:txBody>
      </p:sp>
      <p:sp>
        <p:nvSpPr>
          <p:cNvPr id="7" name="TextBox 6"/>
          <p:cNvSpPr txBox="1"/>
          <p:nvPr/>
        </p:nvSpPr>
        <p:spPr>
          <a:xfrm>
            <a:off x="450850" y="1941069"/>
            <a:ext cx="4433745" cy="3493264"/>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endParaRPr lang="en-GB" sz="100" dirty="0" smtClean="0">
              <a:latin typeface="Cambria" pitchFamily="18" charset="0"/>
            </a:endParaRPr>
          </a:p>
          <a:p>
            <a:pPr>
              <a:buFont typeface="Arial" pitchFamily="34" charset="0"/>
              <a:buChar char="•"/>
            </a:pPr>
            <a:r>
              <a:rPr lang="en-GB" sz="2200" dirty="0" smtClean="0">
                <a:latin typeface="Cambria" pitchFamily="18" charset="0"/>
              </a:rPr>
              <a:t> The fundamental reasons for wanting to study your chosen course</a:t>
            </a:r>
          </a:p>
          <a:p>
            <a:pPr>
              <a:buFont typeface="Arial" pitchFamily="34" charset="0"/>
              <a:buChar char="•"/>
            </a:pPr>
            <a:endParaRPr lang="en-GB" sz="2200" dirty="0" smtClean="0">
              <a:latin typeface="Cambria" pitchFamily="18" charset="0"/>
            </a:endParaRPr>
          </a:p>
          <a:p>
            <a:pPr>
              <a:buFont typeface="Arial" pitchFamily="34" charset="0"/>
              <a:buChar char="•"/>
            </a:pPr>
            <a:r>
              <a:rPr lang="en-GB" sz="2200" dirty="0">
                <a:latin typeface="Cambria" pitchFamily="18" charset="0"/>
              </a:rPr>
              <a:t> </a:t>
            </a:r>
            <a:r>
              <a:rPr lang="en-GB" sz="2200" dirty="0" smtClean="0">
                <a:latin typeface="Cambria" pitchFamily="18" charset="0"/>
              </a:rPr>
              <a:t>Why this course out of the 39,000?</a:t>
            </a:r>
          </a:p>
          <a:p>
            <a:endParaRPr lang="en-GB" sz="2200" dirty="0" smtClean="0">
              <a:latin typeface="Cambria" pitchFamily="18" charset="0"/>
            </a:endParaRPr>
          </a:p>
          <a:p>
            <a:pPr>
              <a:buFont typeface="Arial" pitchFamily="34" charset="0"/>
              <a:buChar char="•"/>
            </a:pPr>
            <a:r>
              <a:rPr lang="en-GB" sz="2200" dirty="0" smtClean="0">
                <a:latin typeface="Cambria" pitchFamily="18" charset="0"/>
              </a:rPr>
              <a:t> Where did your interest in this subject come from?</a:t>
            </a:r>
          </a:p>
          <a:p>
            <a:pPr>
              <a:buFont typeface="Arial" pitchFamily="34" charset="0"/>
              <a:buChar char="•"/>
            </a:pPr>
            <a:endParaRPr lang="en-GB" sz="2200" dirty="0" smtClean="0">
              <a:latin typeface="Cambria" pitchFamily="18" charset="0"/>
            </a:endParaRPr>
          </a:p>
        </p:txBody>
      </p:sp>
      <p:sp>
        <p:nvSpPr>
          <p:cNvPr id="8"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9"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7337" y="2204864"/>
            <a:ext cx="3327112" cy="2199629"/>
          </a:xfrm>
          <a:prstGeom prst="rect">
            <a:avLst/>
          </a:prstGeom>
        </p:spPr>
      </p:pic>
      <p:pic>
        <p:nvPicPr>
          <p:cNvPr id="10"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1117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274637" y="1988840"/>
            <a:ext cx="8229600" cy="3376115"/>
          </a:xfrm>
          <a:prstGeom prst="rect">
            <a:avLst/>
          </a:prstGeom>
        </p:spPr>
        <p:txBody>
          <a:bodyPr vert="horz" lIns="91440" tIns="45720" rIns="91440" bIns="45720" rtlCol="0">
            <a:normAutofit fontScale="62500" lnSpcReduction="20000"/>
          </a:bodyPr>
          <a:lstStyle/>
          <a:p>
            <a:pPr marR="0" lvl="0" algn="l" defTabSz="914400" rtl="0" eaLnBrk="1" fontAlgn="auto" latinLnBrk="0" hangingPunct="1">
              <a:lnSpc>
                <a:spcPct val="100000"/>
              </a:lnSpc>
              <a:spcBef>
                <a:spcPct val="20000"/>
              </a:spcBef>
              <a:spcAft>
                <a:spcPts val="0"/>
              </a:spcAft>
              <a:buClrTx/>
              <a:buSzTx/>
              <a:tabLst/>
              <a:defRPr/>
            </a:pPr>
            <a:endParaRPr lang="en-GB" sz="2000" noProof="0" dirty="0" smtClean="0">
              <a:solidFill>
                <a:srgbClr val="FF0000"/>
              </a:solidFill>
              <a:latin typeface="Cambria" pitchFamily="18" charset="0"/>
            </a:endParaRPr>
          </a:p>
          <a:p>
            <a:pPr marL="457200" marR="0" lvl="0" indent="-4572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GB" sz="3200" dirty="0" smtClean="0">
                <a:latin typeface="Cambria" pitchFamily="18" charset="0"/>
              </a:rPr>
              <a:t>How well have you researched the course? Your understanding of what is expected from you?</a:t>
            </a:r>
          </a:p>
          <a:p>
            <a:pPr marL="457200" marR="0" lvl="0" indent="-4572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sz="3200" b="0" i="0" u="none" strike="noStrike" kern="1200" cap="none" spc="0" normalizeH="0" baseline="0" noProof="0" dirty="0">
              <a:ln>
                <a:noFill/>
              </a:ln>
              <a:effectLst/>
              <a:uLnTx/>
              <a:uFillTx/>
              <a:latin typeface="Cambria" pitchFamily="18" charset="0"/>
            </a:endParaRPr>
          </a:p>
          <a:p>
            <a:pPr marL="457200" marR="0" lvl="0" indent="-4572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GB" sz="3200" dirty="0" smtClean="0">
                <a:latin typeface="Cambria" pitchFamily="18" charset="0"/>
              </a:rPr>
              <a:t>What you’re currently studying that relates to the course?</a:t>
            </a:r>
            <a:endParaRPr kumimoji="0" lang="en-GB" sz="3200" b="0" i="0" u="none" strike="noStrike" kern="1200" cap="none" spc="0" normalizeH="0" baseline="0" noProof="0" dirty="0" smtClean="0">
              <a:ln>
                <a:noFill/>
              </a:ln>
              <a:effectLst/>
              <a:uLnTx/>
              <a:uFillTx/>
              <a:latin typeface="Cambria"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effectLst/>
              <a:uLnTx/>
              <a:uFillTx/>
              <a:latin typeface="Cambria"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smtClean="0">
                <a:ln>
                  <a:noFill/>
                </a:ln>
                <a:effectLst/>
                <a:uLnTx/>
                <a:uFillTx/>
                <a:latin typeface="Cambria" pitchFamily="18" charset="0"/>
              </a:rPr>
              <a:t>Have you read/researched anything outside of your A Level work that you’ve found fascinating</a:t>
            </a:r>
            <a:r>
              <a:rPr kumimoji="0" lang="en-GB" sz="3200" b="0" i="0" u="none" strike="noStrike" kern="1200" cap="none" spc="0" normalizeH="0" noProof="0" dirty="0" smtClean="0">
                <a:ln>
                  <a:noFill/>
                </a:ln>
                <a:effectLst/>
                <a:uLnTx/>
                <a:uFillTx/>
                <a:latin typeface="Cambria" pitchFamily="18" charset="0"/>
              </a:rPr>
              <a:t> &amp; </a:t>
            </a:r>
            <a:r>
              <a:rPr lang="en-GB" sz="3200" dirty="0" err="1" smtClean="0">
                <a:latin typeface="Cambria" pitchFamily="18" charset="0"/>
              </a:rPr>
              <a:t>ho</a:t>
            </a:r>
            <a:r>
              <a:rPr kumimoji="0" lang="en-GB" sz="3200" b="0" i="0" u="none" strike="noStrike" kern="1200" cap="none" spc="0" normalizeH="0" baseline="0" noProof="0" dirty="0" smtClean="0">
                <a:ln>
                  <a:noFill/>
                </a:ln>
                <a:effectLst/>
                <a:uLnTx/>
                <a:uFillTx/>
                <a:latin typeface="Cambria" pitchFamily="18" charset="0"/>
              </a:rPr>
              <a:t>w does it relate to your course?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sz="3200" b="0" i="0" u="none" strike="noStrike" kern="1200" cap="none" spc="0" normalizeH="0" baseline="0" noProof="0" dirty="0" smtClean="0">
              <a:ln>
                <a:noFill/>
              </a:ln>
              <a:effectLst/>
              <a:uLnTx/>
              <a:uFillTx/>
              <a:latin typeface="Cambria"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smtClean="0">
                <a:ln>
                  <a:noFill/>
                </a:ln>
                <a:effectLst/>
                <a:uLnTx/>
                <a:uFillTx/>
                <a:latin typeface="Cambria" pitchFamily="18" charset="0"/>
              </a:rPr>
              <a:t>What skills do you have/are you developing that would make you a great student</a:t>
            </a:r>
            <a:r>
              <a:rPr kumimoji="0" lang="en-GB" sz="3200" b="0" i="0" u="none" strike="noStrike" kern="1200" cap="none" spc="0" normalizeH="0" noProof="0" dirty="0" smtClean="0">
                <a:ln>
                  <a:noFill/>
                </a:ln>
                <a:effectLst/>
                <a:uLnTx/>
                <a:uFillTx/>
                <a:latin typeface="Cambria" pitchFamily="18" charset="0"/>
              </a:rPr>
              <a:t> to teach?</a:t>
            </a:r>
            <a:endParaRPr kumimoji="0" lang="en-GB" sz="3200" b="0" i="0" u="none" strike="noStrike" kern="1200" cap="none" spc="0" normalizeH="0" baseline="0" noProof="0" dirty="0" smtClean="0">
              <a:ln>
                <a:noFill/>
              </a:ln>
              <a:effectLst/>
              <a:uLnTx/>
              <a:uFillTx/>
              <a:latin typeface="Cambria" pitchFamily="18" charset="0"/>
            </a:endParaRPr>
          </a:p>
        </p:txBody>
      </p:sp>
      <p:sp>
        <p:nvSpPr>
          <p:cNvPr id="5"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7"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8" name="Rectangle 2"/>
          <p:cNvSpPr txBox="1">
            <a:spLocks noChangeArrowheads="1"/>
          </p:cNvSpPr>
          <p:nvPr/>
        </p:nvSpPr>
        <p:spPr>
          <a:xfrm>
            <a:off x="0" y="528638"/>
            <a:ext cx="8998141" cy="67407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600" b="1" dirty="0">
                <a:solidFill>
                  <a:schemeClr val="accent5">
                    <a:lumMod val="75000"/>
                  </a:schemeClr>
                </a:solidFill>
              </a:rPr>
              <a:t>How to structure your Personal Statement</a:t>
            </a:r>
            <a:endParaRPr lang="en-GB" sz="3600" dirty="0" smtClean="0">
              <a:solidFill>
                <a:schemeClr val="accent5">
                  <a:lumMod val="75000"/>
                </a:schemeClr>
              </a:solidFill>
            </a:endParaRPr>
          </a:p>
        </p:txBody>
      </p:sp>
      <p:sp>
        <p:nvSpPr>
          <p:cNvPr id="6" name="TextBox 5"/>
          <p:cNvSpPr txBox="1"/>
          <p:nvPr/>
        </p:nvSpPr>
        <p:spPr>
          <a:xfrm>
            <a:off x="179512" y="1202716"/>
            <a:ext cx="4464496" cy="1138773"/>
          </a:xfrm>
          <a:prstGeom prst="rect">
            <a:avLst/>
          </a:prstGeom>
          <a:noFill/>
        </p:spPr>
        <p:txBody>
          <a:bodyPr wrap="square" rtlCol="0">
            <a:spAutoFit/>
          </a:bodyPr>
          <a:lstStyle/>
          <a:p>
            <a:pPr lvl="0"/>
            <a:r>
              <a:rPr lang="en-GB" sz="3200" b="1" smtClean="0">
                <a:latin typeface="Cambria" pitchFamily="18" charset="0"/>
              </a:rPr>
              <a:t>2/3 Academic </a:t>
            </a:r>
            <a:r>
              <a:rPr lang="en-GB" sz="3200" b="1" dirty="0">
                <a:latin typeface="Cambria" pitchFamily="18" charset="0"/>
              </a:rPr>
              <a:t>Focus</a:t>
            </a:r>
          </a:p>
          <a:p>
            <a:endParaRPr lang="en-GB" dirty="0"/>
          </a:p>
        </p:txBody>
      </p:sp>
      <p:pic>
        <p:nvPicPr>
          <p:cNvPr id="10" name="Picture 4" descr="http://t3.gstatic.com/images?q=tbn:ANd9GcSV_DGG_qjMrJ0SEEiDP2uV5Y7mIBciWBbwxyDo432KiyVE3YhOjH3EP_Z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2032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285720" y="1916832"/>
            <a:ext cx="8493155" cy="3838249"/>
          </a:xfrm>
          <a:prstGeom prst="rect">
            <a:avLst/>
          </a:prstGeom>
        </p:spPr>
        <p:txBody>
          <a:bodyPr vert="horz" lIns="91440" tIns="45720" rIns="91440" bIns="45720" rtlCol="0">
            <a:normAutofit fontScale="25000" lnSpcReduction="20000"/>
          </a:bodyPr>
          <a:lstStyle/>
          <a:p>
            <a:pPr>
              <a:buNone/>
            </a:pPr>
            <a:endParaRPr lang="en-GB" sz="4400" dirty="0" smtClean="0">
              <a:latin typeface="Cambria" pitchFamily="18" charset="0"/>
            </a:endParaRPr>
          </a:p>
          <a:p>
            <a:pPr algn="ctr"/>
            <a:r>
              <a:rPr lang="en-GB" sz="8000" b="1" i="1" dirty="0" smtClean="0">
                <a:latin typeface="Cambria" pitchFamily="18" charset="0"/>
              </a:rPr>
              <a:t>Think about your work experiences/interests and hobbies and the skills you’ve gained from them. </a:t>
            </a:r>
          </a:p>
          <a:p>
            <a:pPr>
              <a:buNone/>
            </a:pPr>
            <a:endParaRPr lang="en-GB" sz="8000" dirty="0" smtClean="0">
              <a:latin typeface="Cambria" pitchFamily="18" charset="0"/>
            </a:endParaRPr>
          </a:p>
          <a:p>
            <a:pPr>
              <a:buNone/>
            </a:pPr>
            <a:endParaRPr lang="en-GB" sz="2800" dirty="0" smtClean="0">
              <a:latin typeface="Cambria" pitchFamily="18" charset="0"/>
            </a:endParaRPr>
          </a:p>
          <a:p>
            <a:pPr>
              <a:buFont typeface="Arial" pitchFamily="34" charset="0"/>
              <a:buChar char="•"/>
            </a:pPr>
            <a:r>
              <a:rPr lang="en-GB" sz="8000" dirty="0" smtClean="0">
                <a:latin typeface="Cambria" pitchFamily="18" charset="0"/>
              </a:rPr>
              <a:t>What are you involved in outside of school that has given you the opportunity to develop new skills?</a:t>
            </a:r>
          </a:p>
          <a:p>
            <a:pPr>
              <a:buFont typeface="Arial" pitchFamily="34" charset="0"/>
              <a:buChar char="•"/>
            </a:pPr>
            <a:endParaRPr lang="en-GB" sz="8000" dirty="0" smtClean="0">
              <a:latin typeface="Cambria" pitchFamily="18" charset="0"/>
            </a:endParaRPr>
          </a:p>
          <a:p>
            <a:pPr>
              <a:buFont typeface="Arial" pitchFamily="34" charset="0"/>
              <a:buChar char="•"/>
            </a:pPr>
            <a:r>
              <a:rPr lang="en-GB" sz="8000" dirty="0" smtClean="0">
                <a:latin typeface="Cambria" pitchFamily="18" charset="0"/>
              </a:rPr>
              <a:t>What life experience has impacted on your decision to study your chosen course?</a:t>
            </a:r>
          </a:p>
          <a:p>
            <a:pPr>
              <a:buFont typeface="Arial" pitchFamily="34" charset="0"/>
              <a:buChar char="•"/>
            </a:pPr>
            <a:endParaRPr lang="en-GB" sz="8000" dirty="0" smtClean="0">
              <a:latin typeface="Cambria" pitchFamily="18" charset="0"/>
            </a:endParaRPr>
          </a:p>
          <a:p>
            <a:pPr>
              <a:buFont typeface="Arial" pitchFamily="34" charset="0"/>
              <a:buChar char="•"/>
            </a:pPr>
            <a:r>
              <a:rPr lang="en-GB" sz="8000" dirty="0" smtClean="0">
                <a:latin typeface="Cambria" pitchFamily="18" charset="0"/>
              </a:rPr>
              <a:t>Have you been employed? How have you coped with balancing your workload?</a:t>
            </a:r>
          </a:p>
          <a:p>
            <a:pPr>
              <a:buFont typeface="Arial" pitchFamily="34" charset="0"/>
              <a:buChar char="•"/>
            </a:pPr>
            <a:endParaRPr lang="en-GB" sz="8000" dirty="0" smtClean="0">
              <a:latin typeface="Cambria" pitchFamily="18" charset="0"/>
            </a:endParaRPr>
          </a:p>
          <a:p>
            <a:pPr>
              <a:buFont typeface="Arial" pitchFamily="34" charset="0"/>
              <a:buChar char="•"/>
            </a:pPr>
            <a:r>
              <a:rPr lang="en-GB" sz="8000" dirty="0" smtClean="0">
                <a:latin typeface="Cambria" pitchFamily="18" charset="0"/>
              </a:rPr>
              <a:t> Gap year?</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3200" b="0" i="0" u="none" strike="noStrike" kern="1200" cap="none" spc="0" normalizeH="0" baseline="0" noProof="0" dirty="0" smtClean="0">
              <a:ln>
                <a:noFill/>
              </a:ln>
              <a:solidFill>
                <a:schemeClr val="tx1"/>
              </a:solidFill>
              <a:effectLst/>
              <a:uLnTx/>
              <a:uFillTx/>
              <a:latin typeface="+mj-lt"/>
            </a:endParaRPr>
          </a:p>
        </p:txBody>
      </p:sp>
      <p:sp>
        <p:nvSpPr>
          <p:cNvPr id="5"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7"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8" name="Rectangle 2"/>
          <p:cNvSpPr>
            <a:spLocks noGrp="1" noChangeArrowheads="1"/>
          </p:cNvSpPr>
          <p:nvPr>
            <p:ph type="title"/>
          </p:nvPr>
        </p:nvSpPr>
        <p:spPr>
          <a:xfrm>
            <a:off x="0" y="528638"/>
            <a:ext cx="8998141" cy="674078"/>
          </a:xfrm>
        </p:spPr>
        <p:txBody>
          <a:bodyPr>
            <a:noAutofit/>
          </a:bodyPr>
          <a:lstStyle/>
          <a:p>
            <a:r>
              <a:rPr lang="en-GB" sz="3600" b="1" dirty="0">
                <a:solidFill>
                  <a:schemeClr val="accent5">
                    <a:lumMod val="75000"/>
                  </a:schemeClr>
                </a:solidFill>
              </a:rPr>
              <a:t>How to structure your Personal Statement</a:t>
            </a:r>
            <a:endParaRPr lang="en-GB" sz="3600" dirty="0">
              <a:solidFill>
                <a:schemeClr val="accent5">
                  <a:lumMod val="75000"/>
                </a:schemeClr>
              </a:solidFill>
            </a:endParaRPr>
          </a:p>
        </p:txBody>
      </p:sp>
      <p:sp>
        <p:nvSpPr>
          <p:cNvPr id="6" name="TextBox 5"/>
          <p:cNvSpPr txBox="1"/>
          <p:nvPr/>
        </p:nvSpPr>
        <p:spPr>
          <a:xfrm>
            <a:off x="107504" y="1268760"/>
            <a:ext cx="6048672" cy="769441"/>
          </a:xfrm>
          <a:prstGeom prst="rect">
            <a:avLst/>
          </a:prstGeom>
          <a:noFill/>
        </p:spPr>
        <p:txBody>
          <a:bodyPr wrap="square" rtlCol="0">
            <a:spAutoFit/>
          </a:bodyPr>
          <a:lstStyle/>
          <a:p>
            <a:r>
              <a:rPr lang="en-GB" sz="3200" b="1" dirty="0" smtClean="0">
                <a:latin typeface="Cambria" pitchFamily="18" charset="0"/>
              </a:rPr>
              <a:t>1/3 Extra </a:t>
            </a:r>
            <a:r>
              <a:rPr lang="en-GB" sz="3200" b="1" dirty="0">
                <a:latin typeface="Cambria" pitchFamily="18" charset="0"/>
              </a:rPr>
              <a:t>Curricular</a:t>
            </a:r>
          </a:p>
          <a:p>
            <a:endParaRPr lang="en-GB" sz="1200" dirty="0"/>
          </a:p>
        </p:txBody>
      </p:sp>
      <p:pic>
        <p:nvPicPr>
          <p:cNvPr id="10" name="Picture 4" descr="http://t3.gstatic.com/images?q=tbn:ANd9GcSV_DGG_qjMrJ0SEEiDP2uV5Y7mIBciWBbwxyDo432KiyVE3YhOjH3EP_Z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2126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2204864"/>
            <a:ext cx="4896544" cy="3477875"/>
          </a:xfrm>
          <a:prstGeom prst="rect">
            <a:avLst/>
          </a:prstGeom>
          <a:solidFill>
            <a:schemeClr val="bg1"/>
          </a:solidFill>
          <a:ln>
            <a:solidFill>
              <a:schemeClr val="bg1"/>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342900" indent="-342900">
              <a:buFont typeface="Arial" pitchFamily="34" charset="0"/>
              <a:buChar char="•"/>
            </a:pPr>
            <a:r>
              <a:rPr lang="en-US" sz="2000" dirty="0" smtClean="0">
                <a:latin typeface="Cambria" pitchFamily="18" charset="0"/>
              </a:rPr>
              <a:t>Try </a:t>
            </a:r>
            <a:r>
              <a:rPr lang="en-US" sz="2000" dirty="0">
                <a:latin typeface="Cambria" pitchFamily="18" charset="0"/>
              </a:rPr>
              <a:t>to end it with a positive statement - it could highlight your interest in the course(s) or explain how you think you will benefit from higher education. </a:t>
            </a:r>
            <a:endParaRPr lang="en-US" sz="2000" dirty="0" smtClean="0">
              <a:latin typeface="Cambria" pitchFamily="18" charset="0"/>
            </a:endParaRPr>
          </a:p>
          <a:p>
            <a:endParaRPr lang="en-US" sz="2000" dirty="0">
              <a:latin typeface="Cambria" pitchFamily="18" charset="0"/>
            </a:endParaRPr>
          </a:p>
          <a:p>
            <a:endParaRPr lang="en-US" sz="2000" dirty="0" smtClean="0">
              <a:latin typeface="Cambria" pitchFamily="18" charset="0"/>
            </a:endParaRPr>
          </a:p>
          <a:p>
            <a:pPr marL="342900" indent="-342900">
              <a:buFont typeface="Arial" pitchFamily="34" charset="0"/>
              <a:buChar char="•"/>
            </a:pPr>
            <a:r>
              <a:rPr lang="en-US" sz="2000" dirty="0" smtClean="0">
                <a:latin typeface="Cambria" pitchFamily="18" charset="0"/>
              </a:rPr>
              <a:t>However </a:t>
            </a:r>
            <a:r>
              <a:rPr lang="en-US" sz="2000" dirty="0">
                <a:latin typeface="Cambria" pitchFamily="18" charset="0"/>
              </a:rPr>
              <a:t>you choose to end your personal statement, it is </a:t>
            </a:r>
            <a:r>
              <a:rPr lang="en-US" sz="2000" b="1" dirty="0">
                <a:latin typeface="Cambria" pitchFamily="18" charset="0"/>
              </a:rPr>
              <a:t>your final chance to </a:t>
            </a:r>
            <a:r>
              <a:rPr lang="en-US" sz="2000" b="1" dirty="0" smtClean="0">
                <a:latin typeface="Cambria" pitchFamily="18" charset="0"/>
              </a:rPr>
              <a:t>impress and stand out from the crowd</a:t>
            </a:r>
            <a:r>
              <a:rPr lang="en-US" sz="2000" b="1" dirty="0">
                <a:latin typeface="Cambria" pitchFamily="18" charset="0"/>
                <a:hlinkClick r:id="rId3"/>
              </a:rPr>
              <a:t/>
            </a:r>
            <a:br>
              <a:rPr lang="en-US" sz="2000" b="1" dirty="0">
                <a:latin typeface="Cambria" pitchFamily="18" charset="0"/>
                <a:hlinkClick r:id="rId3"/>
              </a:rPr>
            </a:br>
            <a:endParaRPr lang="en-GB" sz="2000" b="1" dirty="0">
              <a:latin typeface="Cambria" pitchFamily="18" charset="0"/>
            </a:endParaRPr>
          </a:p>
        </p:txBody>
      </p:sp>
      <p:sp>
        <p:nvSpPr>
          <p:cNvPr id="5"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7"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9" name="Rectangle 2"/>
          <p:cNvSpPr>
            <a:spLocks noGrp="1" noChangeArrowheads="1"/>
          </p:cNvSpPr>
          <p:nvPr>
            <p:ph type="title"/>
          </p:nvPr>
        </p:nvSpPr>
        <p:spPr>
          <a:xfrm>
            <a:off x="57177" y="340021"/>
            <a:ext cx="8704470" cy="1143000"/>
          </a:xfrm>
        </p:spPr>
        <p:txBody>
          <a:bodyPr>
            <a:noAutofit/>
          </a:bodyPr>
          <a:lstStyle/>
          <a:p>
            <a:r>
              <a:rPr lang="en-GB" sz="3600" b="1" dirty="0">
                <a:solidFill>
                  <a:schemeClr val="accent5">
                    <a:lumMod val="75000"/>
                  </a:schemeClr>
                </a:solidFill>
              </a:rPr>
              <a:t>How to structure your Personal Statement</a:t>
            </a:r>
            <a:endParaRPr lang="en-GB" sz="3600" dirty="0">
              <a:solidFill>
                <a:schemeClr val="accent5">
                  <a:lumMod val="75000"/>
                </a:schemeClr>
              </a:solidFill>
            </a:endParaRPr>
          </a:p>
        </p:txBody>
      </p:sp>
      <p:sp>
        <p:nvSpPr>
          <p:cNvPr id="6" name="TextBox 5"/>
          <p:cNvSpPr txBox="1"/>
          <p:nvPr/>
        </p:nvSpPr>
        <p:spPr>
          <a:xfrm>
            <a:off x="179512" y="1340767"/>
            <a:ext cx="3312368" cy="1138773"/>
          </a:xfrm>
          <a:prstGeom prst="rect">
            <a:avLst/>
          </a:prstGeom>
          <a:noFill/>
        </p:spPr>
        <p:txBody>
          <a:bodyPr wrap="square" rtlCol="0">
            <a:spAutoFit/>
          </a:bodyPr>
          <a:lstStyle/>
          <a:p>
            <a:r>
              <a:rPr lang="en-US" sz="3200" b="1" dirty="0" smtClean="0">
                <a:latin typeface="Cambria" pitchFamily="18" charset="0"/>
              </a:rPr>
              <a:t>Conclusion</a:t>
            </a:r>
            <a:endParaRPr lang="en-US" sz="3200" b="1" dirty="0">
              <a:latin typeface="Cambria" pitchFamily="18" charset="0"/>
            </a:endParaRPr>
          </a:p>
          <a:p>
            <a:endParaRPr lang="en-GB" dirty="0"/>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96331" y="1994114"/>
            <a:ext cx="3692097" cy="2898910"/>
          </a:xfrm>
          <a:prstGeom prst="rect">
            <a:avLst/>
          </a:prstGeom>
        </p:spPr>
      </p:pic>
      <p:pic>
        <p:nvPicPr>
          <p:cNvPr id="11" name="Picture 4" descr="http://t3.gstatic.com/images?q=tbn:ANd9GcSV_DGG_qjMrJ0SEEiDP2uV5Y7mIBciWBbwxyDo432KiyVE3YhOjH3EP_Z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0979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7"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9" name="TextBox 8"/>
          <p:cNvSpPr txBox="1"/>
          <p:nvPr/>
        </p:nvSpPr>
        <p:spPr>
          <a:xfrm>
            <a:off x="179512" y="764704"/>
            <a:ext cx="8712968" cy="1107996"/>
          </a:xfrm>
          <a:prstGeom prst="rect">
            <a:avLst/>
          </a:prstGeom>
          <a:noFill/>
        </p:spPr>
        <p:txBody>
          <a:bodyPr wrap="square" rtlCol="0">
            <a:spAutoFit/>
          </a:bodyPr>
          <a:lstStyle/>
          <a:p>
            <a:pPr algn="ctr"/>
            <a:r>
              <a:rPr lang="en-GB" sz="6600" b="1" dirty="0" smtClean="0">
                <a:solidFill>
                  <a:schemeClr val="accent5">
                    <a:lumMod val="75000"/>
                  </a:schemeClr>
                </a:solidFill>
                <a:latin typeface="+mj-lt"/>
              </a:rPr>
              <a:t>Some Do’s &amp; Don’ts</a:t>
            </a:r>
            <a:endParaRPr lang="en-GB" sz="6600" dirty="0">
              <a:latin typeface="+mj-lt"/>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8088" y="1762011"/>
            <a:ext cx="5367825" cy="3569032"/>
          </a:xfrm>
          <a:prstGeom prst="rect">
            <a:avLst/>
          </a:prstGeom>
        </p:spPr>
      </p:pic>
      <p:pic>
        <p:nvPicPr>
          <p:cNvPr id="10"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30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2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5" name="TextBox 4"/>
          <p:cNvSpPr txBox="1"/>
          <p:nvPr/>
        </p:nvSpPr>
        <p:spPr>
          <a:xfrm>
            <a:off x="45916" y="692696"/>
            <a:ext cx="8979051" cy="969496"/>
          </a:xfrm>
          <a:prstGeom prst="rect">
            <a:avLst/>
          </a:prstGeom>
          <a:noFill/>
        </p:spPr>
        <p:txBody>
          <a:bodyPr wrap="square" rtlCol="0">
            <a:spAutoFit/>
          </a:bodyPr>
          <a:lstStyle/>
          <a:p>
            <a:r>
              <a:rPr lang="en-GB" sz="3200" b="1" dirty="0" smtClean="0">
                <a:solidFill>
                  <a:srgbClr val="FF0000"/>
                </a:solidFill>
                <a:latin typeface="+mj-lt"/>
              </a:rPr>
              <a:t>Do</a:t>
            </a:r>
            <a:r>
              <a:rPr lang="en-GB" sz="3200" b="1" dirty="0" smtClean="0">
                <a:latin typeface="+mj-lt"/>
              </a:rPr>
              <a:t> </a:t>
            </a:r>
            <a:r>
              <a:rPr lang="en-GB" sz="2500" b="1" dirty="0" smtClean="0">
                <a:solidFill>
                  <a:schemeClr val="accent5">
                    <a:lumMod val="75000"/>
                  </a:schemeClr>
                </a:solidFill>
                <a:latin typeface="+mj-lt"/>
              </a:rPr>
              <a:t>think about what skills or qualities you need to have for the course and how you can demonstrate that you have these</a:t>
            </a:r>
            <a:endParaRPr lang="en-GB" sz="2500" b="1" dirty="0">
              <a:solidFill>
                <a:schemeClr val="accent5">
                  <a:lumMod val="75000"/>
                </a:schemeClr>
              </a:solidFill>
              <a:latin typeface="+mj-lt"/>
            </a:endParaRPr>
          </a:p>
        </p:txBody>
      </p:sp>
      <p:sp>
        <p:nvSpPr>
          <p:cNvPr id="4" name="TextBox 3"/>
          <p:cNvSpPr txBox="1"/>
          <p:nvPr/>
        </p:nvSpPr>
        <p:spPr>
          <a:xfrm>
            <a:off x="2657801" y="3021076"/>
            <a:ext cx="3270031" cy="523220"/>
          </a:xfrm>
          <a:prstGeom prst="rect">
            <a:avLst/>
          </a:prstGeom>
          <a:noFill/>
        </p:spPr>
        <p:txBody>
          <a:bodyPr wrap="square" rtlCol="0">
            <a:spAutoFit/>
          </a:bodyPr>
          <a:lstStyle/>
          <a:p>
            <a:pPr algn="ctr"/>
            <a:r>
              <a:rPr lang="en-GB" sz="2800" b="1" dirty="0" smtClean="0"/>
              <a:t>Teacher Training</a:t>
            </a:r>
            <a:endParaRPr lang="en-GB" sz="2800" b="1" dirty="0"/>
          </a:p>
        </p:txBody>
      </p:sp>
      <p:cxnSp>
        <p:nvCxnSpPr>
          <p:cNvPr id="7" name="Straight Arrow Connector 6"/>
          <p:cNvCxnSpPr/>
          <p:nvPr/>
        </p:nvCxnSpPr>
        <p:spPr>
          <a:xfrm flipV="1">
            <a:off x="4292817" y="2420887"/>
            <a:ext cx="0" cy="63130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a:off x="2059645" y="3651253"/>
            <a:ext cx="885408" cy="5152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5715448" y="2300996"/>
            <a:ext cx="953633" cy="65441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5902145" y="3090617"/>
            <a:ext cx="694928" cy="3156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5828863" y="3659384"/>
            <a:ext cx="864781" cy="4948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301639" y="3743190"/>
            <a:ext cx="0" cy="8221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flipV="1">
            <a:off x="2132577" y="2736540"/>
            <a:ext cx="812476" cy="5227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588759" y="2420888"/>
            <a:ext cx="2253416" cy="400110"/>
          </a:xfrm>
          <a:prstGeom prst="rect">
            <a:avLst/>
          </a:prstGeom>
          <a:noFill/>
        </p:spPr>
        <p:txBody>
          <a:bodyPr wrap="square" rtlCol="0">
            <a:spAutoFit/>
          </a:bodyPr>
          <a:lstStyle/>
          <a:p>
            <a:r>
              <a:rPr lang="en-GB" sz="2000" dirty="0" smtClean="0"/>
              <a:t>Passionate</a:t>
            </a:r>
            <a:endParaRPr lang="en-GB" sz="2000" dirty="0"/>
          </a:p>
        </p:txBody>
      </p:sp>
      <p:sp>
        <p:nvSpPr>
          <p:cNvPr id="34" name="TextBox 33"/>
          <p:cNvSpPr txBox="1"/>
          <p:nvPr/>
        </p:nvSpPr>
        <p:spPr>
          <a:xfrm>
            <a:off x="3166108" y="2020778"/>
            <a:ext cx="2761723" cy="400110"/>
          </a:xfrm>
          <a:prstGeom prst="rect">
            <a:avLst/>
          </a:prstGeom>
          <a:noFill/>
        </p:spPr>
        <p:txBody>
          <a:bodyPr wrap="square" rtlCol="0">
            <a:spAutoFit/>
          </a:bodyPr>
          <a:lstStyle/>
          <a:p>
            <a:r>
              <a:rPr lang="en-GB" sz="2000" dirty="0" smtClean="0"/>
              <a:t>Organisational skills</a:t>
            </a:r>
            <a:endParaRPr lang="en-GB" sz="2000" dirty="0"/>
          </a:p>
        </p:txBody>
      </p:sp>
      <p:sp>
        <p:nvSpPr>
          <p:cNvPr id="35" name="TextBox 34"/>
          <p:cNvSpPr txBox="1"/>
          <p:nvPr/>
        </p:nvSpPr>
        <p:spPr>
          <a:xfrm>
            <a:off x="691637" y="4239626"/>
            <a:ext cx="2253416" cy="400110"/>
          </a:xfrm>
          <a:prstGeom prst="rect">
            <a:avLst/>
          </a:prstGeom>
          <a:noFill/>
        </p:spPr>
        <p:txBody>
          <a:bodyPr wrap="square" rtlCol="0">
            <a:spAutoFit/>
          </a:bodyPr>
          <a:lstStyle/>
          <a:p>
            <a:r>
              <a:rPr lang="en-GB" sz="2000" dirty="0" smtClean="0"/>
              <a:t>Adaptable</a:t>
            </a:r>
            <a:endParaRPr lang="en-GB" sz="2000" dirty="0"/>
          </a:p>
        </p:txBody>
      </p:sp>
      <p:sp>
        <p:nvSpPr>
          <p:cNvPr id="36" name="TextBox 35"/>
          <p:cNvSpPr txBox="1"/>
          <p:nvPr/>
        </p:nvSpPr>
        <p:spPr>
          <a:xfrm>
            <a:off x="3083468" y="4613103"/>
            <a:ext cx="2734028" cy="400110"/>
          </a:xfrm>
          <a:prstGeom prst="rect">
            <a:avLst/>
          </a:prstGeom>
          <a:noFill/>
        </p:spPr>
        <p:txBody>
          <a:bodyPr wrap="square" rtlCol="0">
            <a:spAutoFit/>
          </a:bodyPr>
          <a:lstStyle/>
          <a:p>
            <a:r>
              <a:rPr lang="en-GB" sz="2000" dirty="0" smtClean="0"/>
              <a:t>Communication skills</a:t>
            </a:r>
            <a:endParaRPr lang="en-GB" sz="2000" dirty="0"/>
          </a:p>
        </p:txBody>
      </p:sp>
      <p:sp>
        <p:nvSpPr>
          <p:cNvPr id="37" name="TextBox 36"/>
          <p:cNvSpPr txBox="1"/>
          <p:nvPr/>
        </p:nvSpPr>
        <p:spPr>
          <a:xfrm>
            <a:off x="6669081" y="1852896"/>
            <a:ext cx="2253416" cy="400110"/>
          </a:xfrm>
          <a:prstGeom prst="rect">
            <a:avLst/>
          </a:prstGeom>
          <a:noFill/>
        </p:spPr>
        <p:txBody>
          <a:bodyPr wrap="square" rtlCol="0">
            <a:spAutoFit/>
          </a:bodyPr>
          <a:lstStyle/>
          <a:p>
            <a:r>
              <a:rPr lang="en-GB" sz="2000" dirty="0" smtClean="0"/>
              <a:t>Enthusias</a:t>
            </a:r>
            <a:r>
              <a:rPr lang="en-GB" sz="2000" dirty="0"/>
              <a:t>m</a:t>
            </a:r>
          </a:p>
        </p:txBody>
      </p:sp>
      <p:sp>
        <p:nvSpPr>
          <p:cNvPr id="38" name="TextBox 37"/>
          <p:cNvSpPr txBox="1"/>
          <p:nvPr/>
        </p:nvSpPr>
        <p:spPr>
          <a:xfrm>
            <a:off x="6693644" y="2824425"/>
            <a:ext cx="2253416" cy="400110"/>
          </a:xfrm>
          <a:prstGeom prst="rect">
            <a:avLst/>
          </a:prstGeom>
          <a:noFill/>
        </p:spPr>
        <p:txBody>
          <a:bodyPr wrap="square" rtlCol="0">
            <a:spAutoFit/>
          </a:bodyPr>
          <a:lstStyle/>
          <a:p>
            <a:r>
              <a:rPr lang="en-GB" sz="2000" dirty="0" smtClean="0"/>
              <a:t>Patience</a:t>
            </a:r>
            <a:endParaRPr lang="en-GB" sz="2000" dirty="0"/>
          </a:p>
        </p:txBody>
      </p:sp>
      <p:sp>
        <p:nvSpPr>
          <p:cNvPr id="39" name="TextBox 38"/>
          <p:cNvSpPr txBox="1"/>
          <p:nvPr/>
        </p:nvSpPr>
        <p:spPr>
          <a:xfrm>
            <a:off x="6669081" y="4359139"/>
            <a:ext cx="2253416" cy="400110"/>
          </a:xfrm>
          <a:prstGeom prst="rect">
            <a:avLst/>
          </a:prstGeom>
          <a:noFill/>
        </p:spPr>
        <p:txBody>
          <a:bodyPr wrap="square" rtlCol="0">
            <a:spAutoFit/>
          </a:bodyPr>
          <a:lstStyle/>
          <a:p>
            <a:r>
              <a:rPr lang="en-GB" sz="2000" dirty="0" smtClean="0"/>
              <a:t>Team work</a:t>
            </a:r>
            <a:endParaRPr lang="en-GB" sz="2000" dirty="0"/>
          </a:p>
        </p:txBody>
      </p:sp>
      <p:pic>
        <p:nvPicPr>
          <p:cNvPr id="21" name="Picture 4" descr="http://t3.gstatic.com/images?q=tbn:ANd9GcSV_DGG_qjMrJ0SEEiDP2uV5Y7mIBciWBbwxyDo432KiyVE3YhOjH3EP_Z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32882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7"/>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33" grpId="0"/>
      <p:bldP spid="34" grpId="0"/>
      <p:bldP spid="35" grpId="0"/>
      <p:bldP spid="36" grpId="0"/>
      <p:bldP spid="37"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2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4" name="TextBox 3"/>
          <p:cNvSpPr txBox="1"/>
          <p:nvPr/>
        </p:nvSpPr>
        <p:spPr>
          <a:xfrm>
            <a:off x="2917528" y="2982652"/>
            <a:ext cx="3270031" cy="954107"/>
          </a:xfrm>
          <a:prstGeom prst="rect">
            <a:avLst/>
          </a:prstGeom>
          <a:noFill/>
        </p:spPr>
        <p:txBody>
          <a:bodyPr wrap="square" rtlCol="0">
            <a:spAutoFit/>
          </a:bodyPr>
          <a:lstStyle/>
          <a:p>
            <a:pPr algn="ctr"/>
            <a:r>
              <a:rPr lang="en-GB" sz="2800" b="1" dirty="0" smtClean="0"/>
              <a:t>Management &amp; Business</a:t>
            </a:r>
            <a:endParaRPr lang="en-GB" sz="2800" b="1" dirty="0"/>
          </a:p>
        </p:txBody>
      </p:sp>
      <p:cxnSp>
        <p:nvCxnSpPr>
          <p:cNvPr id="7" name="Straight Arrow Connector 6"/>
          <p:cNvCxnSpPr/>
          <p:nvPr/>
        </p:nvCxnSpPr>
        <p:spPr>
          <a:xfrm flipV="1">
            <a:off x="4572000" y="2579203"/>
            <a:ext cx="0" cy="63130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a:off x="2319372" y="3651253"/>
            <a:ext cx="885408" cy="5152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5975175" y="2262572"/>
            <a:ext cx="953633" cy="65441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6161872" y="3052193"/>
            <a:ext cx="694928" cy="3156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6113153" y="3620960"/>
            <a:ext cx="864781" cy="4948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552543" y="3828538"/>
            <a:ext cx="0" cy="8221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flipV="1">
            <a:off x="2392304" y="2736540"/>
            <a:ext cx="812476" cy="5227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520096" y="2214582"/>
            <a:ext cx="2596057" cy="707886"/>
          </a:xfrm>
          <a:prstGeom prst="rect">
            <a:avLst/>
          </a:prstGeom>
          <a:noFill/>
        </p:spPr>
        <p:txBody>
          <a:bodyPr wrap="square" rtlCol="0">
            <a:spAutoFit/>
          </a:bodyPr>
          <a:lstStyle/>
          <a:p>
            <a:r>
              <a:rPr lang="en-US" sz="2000" dirty="0"/>
              <a:t>R</a:t>
            </a:r>
            <a:r>
              <a:rPr lang="en-US" sz="2000" dirty="0" smtClean="0"/>
              <a:t>esearch </a:t>
            </a:r>
            <a:r>
              <a:rPr lang="en-US" sz="2000" dirty="0"/>
              <a:t>and data analysis skills</a:t>
            </a:r>
            <a:endParaRPr lang="en-GB" sz="2000" dirty="0"/>
          </a:p>
        </p:txBody>
      </p:sp>
      <p:sp>
        <p:nvSpPr>
          <p:cNvPr id="34" name="TextBox 33"/>
          <p:cNvSpPr txBox="1"/>
          <p:nvPr/>
        </p:nvSpPr>
        <p:spPr>
          <a:xfrm>
            <a:off x="3224236" y="2020778"/>
            <a:ext cx="2761723" cy="400110"/>
          </a:xfrm>
          <a:prstGeom prst="rect">
            <a:avLst/>
          </a:prstGeom>
          <a:noFill/>
        </p:spPr>
        <p:txBody>
          <a:bodyPr wrap="square" rtlCol="0">
            <a:spAutoFit/>
          </a:bodyPr>
          <a:lstStyle/>
          <a:p>
            <a:pPr algn="ctr"/>
            <a:r>
              <a:rPr lang="en-GB" sz="2000" dirty="0" smtClean="0"/>
              <a:t>Organisational Skills</a:t>
            </a:r>
            <a:endParaRPr lang="en-GB" sz="2000" dirty="0"/>
          </a:p>
        </p:txBody>
      </p:sp>
      <p:sp>
        <p:nvSpPr>
          <p:cNvPr id="35" name="TextBox 34"/>
          <p:cNvSpPr txBox="1"/>
          <p:nvPr/>
        </p:nvSpPr>
        <p:spPr>
          <a:xfrm>
            <a:off x="951364" y="4239626"/>
            <a:ext cx="2253416" cy="707886"/>
          </a:xfrm>
          <a:prstGeom prst="rect">
            <a:avLst/>
          </a:prstGeom>
          <a:noFill/>
        </p:spPr>
        <p:txBody>
          <a:bodyPr wrap="square" rtlCol="0">
            <a:spAutoFit/>
          </a:bodyPr>
          <a:lstStyle/>
          <a:p>
            <a:r>
              <a:rPr lang="en-GB" sz="2000" dirty="0"/>
              <a:t>E</a:t>
            </a:r>
            <a:r>
              <a:rPr lang="en-GB" sz="2000" dirty="0" smtClean="0"/>
              <a:t>ffective problem solving skills</a:t>
            </a:r>
            <a:endParaRPr lang="en-GB" sz="2000" dirty="0"/>
          </a:p>
        </p:txBody>
      </p:sp>
      <p:sp>
        <p:nvSpPr>
          <p:cNvPr id="36" name="TextBox 35"/>
          <p:cNvSpPr txBox="1"/>
          <p:nvPr/>
        </p:nvSpPr>
        <p:spPr>
          <a:xfrm>
            <a:off x="3343195" y="4613103"/>
            <a:ext cx="2734028" cy="400110"/>
          </a:xfrm>
          <a:prstGeom prst="rect">
            <a:avLst/>
          </a:prstGeom>
          <a:noFill/>
        </p:spPr>
        <p:txBody>
          <a:bodyPr wrap="square" rtlCol="0">
            <a:spAutoFit/>
          </a:bodyPr>
          <a:lstStyle/>
          <a:p>
            <a:r>
              <a:rPr lang="en-GB" sz="2000" dirty="0" smtClean="0"/>
              <a:t>Communication skills</a:t>
            </a:r>
            <a:endParaRPr lang="en-GB" sz="2000" dirty="0"/>
          </a:p>
        </p:txBody>
      </p:sp>
      <p:sp>
        <p:nvSpPr>
          <p:cNvPr id="37" name="TextBox 36"/>
          <p:cNvSpPr txBox="1"/>
          <p:nvPr/>
        </p:nvSpPr>
        <p:spPr>
          <a:xfrm>
            <a:off x="6928808" y="1814472"/>
            <a:ext cx="2253416" cy="400110"/>
          </a:xfrm>
          <a:prstGeom prst="rect">
            <a:avLst/>
          </a:prstGeom>
          <a:noFill/>
        </p:spPr>
        <p:txBody>
          <a:bodyPr wrap="square" rtlCol="0">
            <a:spAutoFit/>
          </a:bodyPr>
          <a:lstStyle/>
          <a:p>
            <a:r>
              <a:rPr lang="en-GB" sz="2000" dirty="0" smtClean="0"/>
              <a:t>Leadership Skills </a:t>
            </a:r>
            <a:endParaRPr lang="en-GB" sz="2000" dirty="0"/>
          </a:p>
        </p:txBody>
      </p:sp>
      <p:sp>
        <p:nvSpPr>
          <p:cNvPr id="39" name="TextBox 38"/>
          <p:cNvSpPr txBox="1"/>
          <p:nvPr/>
        </p:nvSpPr>
        <p:spPr>
          <a:xfrm>
            <a:off x="6953371" y="4320715"/>
            <a:ext cx="2253416" cy="400110"/>
          </a:xfrm>
          <a:prstGeom prst="rect">
            <a:avLst/>
          </a:prstGeom>
          <a:noFill/>
        </p:spPr>
        <p:txBody>
          <a:bodyPr wrap="square" rtlCol="0">
            <a:spAutoFit/>
          </a:bodyPr>
          <a:lstStyle/>
          <a:p>
            <a:r>
              <a:rPr lang="en-GB" sz="2000" dirty="0" smtClean="0"/>
              <a:t>Team work</a:t>
            </a:r>
            <a:endParaRPr lang="en-GB" sz="2000" dirty="0"/>
          </a:p>
        </p:txBody>
      </p:sp>
      <p:sp>
        <p:nvSpPr>
          <p:cNvPr id="2" name="TextBox 1"/>
          <p:cNvSpPr txBox="1"/>
          <p:nvPr/>
        </p:nvSpPr>
        <p:spPr>
          <a:xfrm>
            <a:off x="7144831" y="2916986"/>
            <a:ext cx="1614587" cy="400110"/>
          </a:xfrm>
          <a:prstGeom prst="rect">
            <a:avLst/>
          </a:prstGeom>
          <a:noFill/>
        </p:spPr>
        <p:txBody>
          <a:bodyPr wrap="square" rtlCol="0">
            <a:spAutoFit/>
          </a:bodyPr>
          <a:lstStyle/>
          <a:p>
            <a:r>
              <a:rPr lang="en-GB" sz="2000" dirty="0" smtClean="0"/>
              <a:t>Independence</a:t>
            </a:r>
            <a:endParaRPr lang="en-GB" sz="2000" dirty="0"/>
          </a:p>
        </p:txBody>
      </p:sp>
      <p:sp>
        <p:nvSpPr>
          <p:cNvPr id="23" name="TextBox 22"/>
          <p:cNvSpPr txBox="1"/>
          <p:nvPr/>
        </p:nvSpPr>
        <p:spPr>
          <a:xfrm>
            <a:off x="82473" y="692696"/>
            <a:ext cx="8979051" cy="969496"/>
          </a:xfrm>
          <a:prstGeom prst="rect">
            <a:avLst/>
          </a:prstGeom>
          <a:noFill/>
        </p:spPr>
        <p:txBody>
          <a:bodyPr wrap="square" rtlCol="0">
            <a:spAutoFit/>
          </a:bodyPr>
          <a:lstStyle/>
          <a:p>
            <a:r>
              <a:rPr lang="en-GB" sz="3200" b="1" dirty="0" smtClean="0">
                <a:solidFill>
                  <a:srgbClr val="FF0000"/>
                </a:solidFill>
                <a:latin typeface="+mj-lt"/>
              </a:rPr>
              <a:t>Do</a:t>
            </a:r>
            <a:r>
              <a:rPr lang="en-GB" sz="3200" b="1" dirty="0" smtClean="0">
                <a:latin typeface="+mj-lt"/>
              </a:rPr>
              <a:t> </a:t>
            </a:r>
            <a:r>
              <a:rPr lang="en-GB" sz="2500" b="1" dirty="0" smtClean="0">
                <a:solidFill>
                  <a:schemeClr val="accent5">
                    <a:lumMod val="75000"/>
                  </a:schemeClr>
                </a:solidFill>
                <a:latin typeface="+mj-lt"/>
              </a:rPr>
              <a:t>think about what skills or qualities you need to have for the course and how you can demonstrate that you have these</a:t>
            </a:r>
            <a:endParaRPr lang="en-GB" sz="2500" b="1" dirty="0">
              <a:solidFill>
                <a:schemeClr val="accent5">
                  <a:lumMod val="75000"/>
                </a:schemeClr>
              </a:solidFill>
              <a:latin typeface="+mj-lt"/>
            </a:endParaRPr>
          </a:p>
        </p:txBody>
      </p:sp>
      <p:pic>
        <p:nvPicPr>
          <p:cNvPr id="21" name="Picture 4" descr="http://t3.gstatic.com/images?q=tbn:ANd9GcSV_DGG_qjMrJ0SEEiDP2uV5Y7mIBciWBbwxyDo432KiyVE3YhOjH3EP_Z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13635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9"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6" name="TextBox 25"/>
          <p:cNvSpPr txBox="1"/>
          <p:nvPr/>
        </p:nvSpPr>
        <p:spPr>
          <a:xfrm>
            <a:off x="43639" y="528638"/>
            <a:ext cx="9144000" cy="584775"/>
          </a:xfrm>
          <a:prstGeom prst="rect">
            <a:avLst/>
          </a:prstGeom>
          <a:noFill/>
        </p:spPr>
        <p:txBody>
          <a:bodyPr wrap="square" rtlCol="0">
            <a:spAutoFit/>
          </a:bodyPr>
          <a:lstStyle/>
          <a:p>
            <a:r>
              <a:rPr lang="en-GB" sz="3200" b="1" dirty="0" smtClean="0">
                <a:solidFill>
                  <a:srgbClr val="FF0000"/>
                </a:solidFill>
                <a:latin typeface="Cambria" pitchFamily="18" charset="0"/>
              </a:rPr>
              <a:t>Do</a:t>
            </a:r>
            <a:r>
              <a:rPr lang="en-GB" sz="3200" b="1" dirty="0" smtClean="0">
                <a:latin typeface="Cambria" pitchFamily="18" charset="0"/>
              </a:rPr>
              <a:t> </a:t>
            </a:r>
            <a:r>
              <a:rPr lang="en-GB" sz="2400" b="1" dirty="0" smtClean="0">
                <a:solidFill>
                  <a:schemeClr val="accent5">
                    <a:lumMod val="75000"/>
                  </a:schemeClr>
                </a:solidFill>
                <a:latin typeface="Cambria" pitchFamily="18" charset="0"/>
              </a:rPr>
              <a:t>Use Key BUZZ WORDS </a:t>
            </a:r>
            <a:endParaRPr lang="en-GB" sz="2400" b="1" dirty="0">
              <a:solidFill>
                <a:schemeClr val="accent5">
                  <a:lumMod val="75000"/>
                </a:schemeClr>
              </a:solidFill>
              <a:latin typeface="Cambria" pitchFamily="18" charset="0"/>
            </a:endParaRPr>
          </a:p>
        </p:txBody>
      </p:sp>
      <p:sp>
        <p:nvSpPr>
          <p:cNvPr id="2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2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3" name="TextBox 2"/>
          <p:cNvSpPr txBox="1"/>
          <p:nvPr/>
        </p:nvSpPr>
        <p:spPr>
          <a:xfrm>
            <a:off x="475440" y="2276872"/>
            <a:ext cx="8193120" cy="2585323"/>
          </a:xfrm>
          <a:prstGeom prst="rect">
            <a:avLst/>
          </a:prstGeom>
          <a:noFill/>
          <a:ln w="28575">
            <a:solidFill>
              <a:schemeClr val="tx1"/>
            </a:solidFill>
          </a:ln>
        </p:spPr>
        <p:txBody>
          <a:bodyPr wrap="square" rtlCol="0">
            <a:spAutoFit/>
          </a:bodyPr>
          <a:lstStyle/>
          <a:p>
            <a:r>
              <a:rPr lang="en-US" sz="1800" dirty="0"/>
              <a:t>“I want to study Criminology to further develop my understanding about </a:t>
            </a:r>
            <a:r>
              <a:rPr lang="en-US" sz="1800" dirty="0">
                <a:solidFill>
                  <a:srgbClr val="333399"/>
                </a:solidFill>
              </a:rPr>
              <a:t>key legislation,</a:t>
            </a:r>
            <a:r>
              <a:rPr lang="en-US" sz="1800" dirty="0"/>
              <a:t> the </a:t>
            </a:r>
            <a:r>
              <a:rPr lang="en-US" sz="1800" dirty="0">
                <a:solidFill>
                  <a:srgbClr val="333399"/>
                </a:solidFill>
              </a:rPr>
              <a:t>effective management of offenders, the concept of criminal justice </a:t>
            </a:r>
            <a:r>
              <a:rPr lang="en-US" sz="1800" dirty="0"/>
              <a:t>and the need to understand issues that relate to crime and </a:t>
            </a:r>
            <a:r>
              <a:rPr lang="en-US" sz="1800" dirty="0" smtClean="0"/>
              <a:t>criminality.</a:t>
            </a:r>
          </a:p>
          <a:p>
            <a:endParaRPr lang="en-US" sz="1800" dirty="0"/>
          </a:p>
          <a:p>
            <a:r>
              <a:rPr lang="en-US" sz="1800" dirty="0" smtClean="0"/>
              <a:t>Studying </a:t>
            </a:r>
            <a:r>
              <a:rPr lang="en-US" sz="1800" dirty="0"/>
              <a:t>the behaviour of criminals or investigating their crimes will always be </a:t>
            </a:r>
            <a:r>
              <a:rPr lang="en-US" sz="1800" dirty="0" smtClean="0"/>
              <a:t>challenging. To </a:t>
            </a:r>
            <a:r>
              <a:rPr lang="en-US" sz="1800" dirty="0"/>
              <a:t>help me better understand this field and to gain further experience in it I have worked over the summer months as a volunteer </a:t>
            </a:r>
            <a:r>
              <a:rPr lang="en-US" sz="1800" dirty="0" smtClean="0"/>
              <a:t>within </a:t>
            </a:r>
            <a:r>
              <a:rPr lang="en-US" sz="1800" dirty="0"/>
              <a:t>a local </a:t>
            </a:r>
            <a:r>
              <a:rPr lang="en-US" sz="1800" dirty="0">
                <a:solidFill>
                  <a:srgbClr val="333399"/>
                </a:solidFill>
              </a:rPr>
              <a:t>Victim Support </a:t>
            </a:r>
            <a:r>
              <a:rPr lang="en-US" sz="1800" dirty="0" smtClean="0">
                <a:solidFill>
                  <a:srgbClr val="333399"/>
                </a:solidFill>
              </a:rPr>
              <a:t>charity.</a:t>
            </a:r>
            <a:r>
              <a:rPr lang="en-US" sz="1800" dirty="0" smtClean="0"/>
              <a:t> I </a:t>
            </a:r>
            <a:r>
              <a:rPr lang="en-US" sz="1800" dirty="0"/>
              <a:t>got to work with </a:t>
            </a:r>
            <a:r>
              <a:rPr lang="en-US" sz="1800" dirty="0">
                <a:solidFill>
                  <a:srgbClr val="333399"/>
                </a:solidFill>
              </a:rPr>
              <a:t>both current</a:t>
            </a:r>
            <a:r>
              <a:rPr lang="en-US" sz="1800" dirty="0"/>
              <a:t>, and </a:t>
            </a:r>
            <a:r>
              <a:rPr lang="en-US" sz="1800" dirty="0">
                <a:solidFill>
                  <a:srgbClr val="333399"/>
                </a:solidFill>
              </a:rPr>
              <a:t>ex-offenders</a:t>
            </a:r>
            <a:r>
              <a:rPr lang="en-US" sz="1800" dirty="0"/>
              <a:t>, assisting them through the </a:t>
            </a:r>
            <a:r>
              <a:rPr lang="en-US" sz="1800" dirty="0" err="1">
                <a:solidFill>
                  <a:srgbClr val="333399"/>
                </a:solidFill>
              </a:rPr>
              <a:t>behavioural</a:t>
            </a:r>
            <a:r>
              <a:rPr lang="en-US" sz="1800" dirty="0">
                <a:solidFill>
                  <a:srgbClr val="333399"/>
                </a:solidFill>
              </a:rPr>
              <a:t> rehabilitation </a:t>
            </a:r>
            <a:r>
              <a:rPr lang="en-US" sz="1800" dirty="0" smtClean="0">
                <a:solidFill>
                  <a:srgbClr val="333399"/>
                </a:solidFill>
              </a:rPr>
              <a:t>process.” </a:t>
            </a:r>
            <a:endParaRPr lang="en-GB" sz="1800" dirty="0">
              <a:solidFill>
                <a:srgbClr val="333399"/>
              </a:solidFill>
            </a:endParaRPr>
          </a:p>
        </p:txBody>
      </p:sp>
      <p:sp>
        <p:nvSpPr>
          <p:cNvPr id="5" name="TextBox 4"/>
          <p:cNvSpPr txBox="1"/>
          <p:nvPr/>
        </p:nvSpPr>
        <p:spPr>
          <a:xfrm>
            <a:off x="176859" y="1412776"/>
            <a:ext cx="3888432" cy="461665"/>
          </a:xfrm>
          <a:prstGeom prst="rect">
            <a:avLst/>
          </a:prstGeom>
          <a:noFill/>
        </p:spPr>
        <p:txBody>
          <a:bodyPr wrap="square" rtlCol="0">
            <a:spAutoFit/>
          </a:bodyPr>
          <a:lstStyle/>
          <a:p>
            <a:r>
              <a:rPr lang="en-GB" sz="2400" b="1" dirty="0" smtClean="0"/>
              <a:t>Criminology Degree</a:t>
            </a:r>
            <a:endParaRPr lang="en-GB" sz="2400" b="1" dirty="0"/>
          </a:p>
        </p:txBody>
      </p:sp>
      <p:pic>
        <p:nvPicPr>
          <p:cNvPr id="8" name="Picture 4" descr="http://t3.gstatic.com/images?q=tbn:ANd9GcSV_DGG_qjMrJ0SEEiDP2uV5Y7mIBciWBbwxyDo432KiyVE3YhOjH3EP_Z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70271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 grpId="0" animBg="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2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8" name="TextBox 7"/>
          <p:cNvSpPr txBox="1"/>
          <p:nvPr/>
        </p:nvSpPr>
        <p:spPr>
          <a:xfrm>
            <a:off x="158816" y="1484784"/>
            <a:ext cx="4413184" cy="461665"/>
          </a:xfrm>
          <a:prstGeom prst="rect">
            <a:avLst/>
          </a:prstGeom>
          <a:noFill/>
        </p:spPr>
        <p:txBody>
          <a:bodyPr wrap="square" rtlCol="0">
            <a:spAutoFit/>
          </a:bodyPr>
          <a:lstStyle/>
          <a:p>
            <a:r>
              <a:rPr lang="en-GB" sz="2400" b="1" dirty="0" smtClean="0"/>
              <a:t>Business Management Degree</a:t>
            </a:r>
            <a:endParaRPr lang="en-GB" sz="2400" b="1" dirty="0"/>
          </a:p>
        </p:txBody>
      </p:sp>
      <p:sp>
        <p:nvSpPr>
          <p:cNvPr id="2" name="TextBox 1"/>
          <p:cNvSpPr txBox="1"/>
          <p:nvPr/>
        </p:nvSpPr>
        <p:spPr>
          <a:xfrm>
            <a:off x="385326" y="2204864"/>
            <a:ext cx="8527355" cy="2585323"/>
          </a:xfrm>
          <a:prstGeom prst="rect">
            <a:avLst/>
          </a:prstGeom>
          <a:noFill/>
          <a:ln w="38100">
            <a:solidFill>
              <a:schemeClr val="tx1"/>
            </a:solidFill>
          </a:ln>
        </p:spPr>
        <p:txBody>
          <a:bodyPr wrap="square" rtlCol="0">
            <a:spAutoFit/>
          </a:bodyPr>
          <a:lstStyle/>
          <a:p>
            <a:r>
              <a:rPr lang="en-US" sz="1800" dirty="0" smtClean="0"/>
              <a:t>“Over the summer I was able to gain work experience as a </a:t>
            </a:r>
            <a:r>
              <a:rPr lang="en-US" sz="1800" dirty="0" smtClean="0">
                <a:solidFill>
                  <a:srgbClr val="333399"/>
                </a:solidFill>
              </a:rPr>
              <a:t>marketing assistant, </a:t>
            </a:r>
            <a:r>
              <a:rPr lang="en-US" sz="1800" dirty="0" smtClean="0"/>
              <a:t>working as part of a team to</a:t>
            </a:r>
            <a:r>
              <a:rPr lang="en-US" sz="1800" dirty="0" smtClean="0">
                <a:solidFill>
                  <a:srgbClr val="FF0000"/>
                </a:solidFill>
              </a:rPr>
              <a:t> </a:t>
            </a:r>
            <a:r>
              <a:rPr lang="en-US" sz="1800" dirty="0" smtClean="0">
                <a:solidFill>
                  <a:srgbClr val="333399"/>
                </a:solidFill>
              </a:rPr>
              <a:t>conduct competitor </a:t>
            </a:r>
            <a:r>
              <a:rPr lang="en-US" sz="1800" dirty="0" smtClean="0"/>
              <a:t>and </a:t>
            </a:r>
            <a:r>
              <a:rPr lang="en-US" sz="1800" dirty="0" smtClean="0">
                <a:solidFill>
                  <a:srgbClr val="333399"/>
                </a:solidFill>
              </a:rPr>
              <a:t>SWOT analyses</a:t>
            </a:r>
            <a:r>
              <a:rPr lang="en-US" sz="1800" dirty="0">
                <a:solidFill>
                  <a:srgbClr val="333399"/>
                </a:solidFill>
              </a:rPr>
              <a:t> </a:t>
            </a:r>
            <a:r>
              <a:rPr lang="en-US" sz="1800" dirty="0" smtClean="0"/>
              <a:t>as part of a </a:t>
            </a:r>
            <a:r>
              <a:rPr lang="en-US" sz="1800" dirty="0" smtClean="0">
                <a:solidFill>
                  <a:srgbClr val="333399"/>
                </a:solidFill>
              </a:rPr>
              <a:t>wider market research project. </a:t>
            </a:r>
          </a:p>
          <a:p>
            <a:endParaRPr lang="en-US" sz="1800" dirty="0" smtClean="0"/>
          </a:p>
          <a:p>
            <a:r>
              <a:rPr lang="en-US" sz="1800" dirty="0" smtClean="0"/>
              <a:t>I have also studied many marketing modules as part of my A-Level course, such as </a:t>
            </a:r>
            <a:r>
              <a:rPr lang="en-US" sz="1800" dirty="0" smtClean="0">
                <a:solidFill>
                  <a:srgbClr val="333399"/>
                </a:solidFill>
              </a:rPr>
              <a:t>Social Marketing</a:t>
            </a:r>
            <a:r>
              <a:rPr lang="en-US" sz="1800" dirty="0" smtClean="0"/>
              <a:t> and </a:t>
            </a:r>
            <a:r>
              <a:rPr lang="en-US" sz="1800" dirty="0" smtClean="0">
                <a:solidFill>
                  <a:srgbClr val="333399"/>
                </a:solidFill>
              </a:rPr>
              <a:t>CRM,</a:t>
            </a:r>
            <a:r>
              <a:rPr lang="en-US" sz="1800" dirty="0" smtClean="0"/>
              <a:t> something which I believe has further enhanced my understanding of the </a:t>
            </a:r>
            <a:r>
              <a:rPr lang="en-US" sz="1800" dirty="0" smtClean="0">
                <a:solidFill>
                  <a:srgbClr val="333399"/>
                </a:solidFill>
              </a:rPr>
              <a:t>marketing process</a:t>
            </a:r>
            <a:r>
              <a:rPr lang="en-US" sz="1800" dirty="0" smtClean="0"/>
              <a:t>. I am proficient with using </a:t>
            </a:r>
            <a:r>
              <a:rPr lang="en-US" sz="1800" dirty="0" smtClean="0">
                <a:solidFill>
                  <a:srgbClr val="333399"/>
                </a:solidFill>
              </a:rPr>
              <a:t>databases such as Mintel </a:t>
            </a:r>
            <a:r>
              <a:rPr lang="en-US" sz="1800" dirty="0" smtClean="0"/>
              <a:t>and researching information about the </a:t>
            </a:r>
            <a:r>
              <a:rPr lang="en-US" sz="1800" dirty="0" smtClean="0">
                <a:solidFill>
                  <a:srgbClr val="333399"/>
                </a:solidFill>
              </a:rPr>
              <a:t>products</a:t>
            </a:r>
            <a:r>
              <a:rPr lang="en-US" sz="1800" dirty="0" smtClean="0">
                <a:solidFill>
                  <a:srgbClr val="FF0000"/>
                </a:solidFill>
              </a:rPr>
              <a:t> </a:t>
            </a:r>
            <a:r>
              <a:rPr lang="en-US" sz="1800" dirty="0" smtClean="0"/>
              <a:t>that the company I work for sold, how their </a:t>
            </a:r>
            <a:r>
              <a:rPr lang="en-US" sz="1800" dirty="0" smtClean="0">
                <a:solidFill>
                  <a:srgbClr val="333399"/>
                </a:solidFill>
              </a:rPr>
              <a:t>services differed to other companies </a:t>
            </a:r>
            <a:r>
              <a:rPr lang="en-US" sz="1800" dirty="0" smtClean="0"/>
              <a:t>and the benefits</a:t>
            </a:r>
            <a:r>
              <a:rPr lang="en-US" sz="1800" dirty="0" smtClean="0">
                <a:solidFill>
                  <a:srgbClr val="FF0000"/>
                </a:solidFill>
              </a:rPr>
              <a:t> </a:t>
            </a:r>
            <a:r>
              <a:rPr lang="en-US" sz="1800" dirty="0" smtClean="0"/>
              <a:t>that this had for their </a:t>
            </a:r>
            <a:r>
              <a:rPr lang="en-US" sz="1800" dirty="0" smtClean="0">
                <a:solidFill>
                  <a:srgbClr val="333399"/>
                </a:solidFill>
              </a:rPr>
              <a:t>customers”</a:t>
            </a:r>
            <a:r>
              <a:rPr lang="en-US" sz="1800" dirty="0" smtClean="0"/>
              <a:t>.</a:t>
            </a:r>
          </a:p>
        </p:txBody>
      </p:sp>
      <p:sp>
        <p:nvSpPr>
          <p:cNvPr id="9" name="TextBox 8"/>
          <p:cNvSpPr txBox="1"/>
          <p:nvPr/>
        </p:nvSpPr>
        <p:spPr>
          <a:xfrm>
            <a:off x="43639" y="528638"/>
            <a:ext cx="9144000" cy="584775"/>
          </a:xfrm>
          <a:prstGeom prst="rect">
            <a:avLst/>
          </a:prstGeom>
          <a:noFill/>
        </p:spPr>
        <p:txBody>
          <a:bodyPr wrap="square" rtlCol="0">
            <a:spAutoFit/>
          </a:bodyPr>
          <a:lstStyle/>
          <a:p>
            <a:r>
              <a:rPr lang="en-GB" sz="3200" b="1" dirty="0" smtClean="0">
                <a:solidFill>
                  <a:srgbClr val="FF0000"/>
                </a:solidFill>
                <a:latin typeface="Cambria" pitchFamily="18" charset="0"/>
              </a:rPr>
              <a:t>Do</a:t>
            </a:r>
            <a:r>
              <a:rPr lang="en-GB" sz="3200" b="1" dirty="0" smtClean="0">
                <a:latin typeface="Cambria" pitchFamily="18" charset="0"/>
              </a:rPr>
              <a:t> </a:t>
            </a:r>
            <a:r>
              <a:rPr lang="en-GB" sz="2400" b="1" dirty="0" smtClean="0">
                <a:solidFill>
                  <a:schemeClr val="accent5">
                    <a:lumMod val="75000"/>
                  </a:schemeClr>
                </a:solidFill>
                <a:latin typeface="Cambria" pitchFamily="18" charset="0"/>
              </a:rPr>
              <a:t>Use Key BUZZ WORDS</a:t>
            </a:r>
            <a:endParaRPr lang="en-GB" sz="2400" b="1" dirty="0">
              <a:solidFill>
                <a:schemeClr val="accent5">
                  <a:lumMod val="75000"/>
                </a:schemeClr>
              </a:solidFill>
              <a:latin typeface="Cambria" pitchFamily="18" charset="0"/>
            </a:endParaRPr>
          </a:p>
        </p:txBody>
      </p:sp>
      <p:pic>
        <p:nvPicPr>
          <p:cNvPr id="10" name="Picture 4" descr="http://t3.gstatic.com/images?q=tbn:ANd9GcSV_DGG_qjMrJ0SEEiDP2uV5Y7mIBciWBbwxyDo432KiyVE3YhOjH3EP_Z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10746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2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7" name="TextBox 6"/>
          <p:cNvSpPr txBox="1"/>
          <p:nvPr/>
        </p:nvSpPr>
        <p:spPr>
          <a:xfrm>
            <a:off x="0" y="528638"/>
            <a:ext cx="9144000" cy="707886"/>
          </a:xfrm>
          <a:prstGeom prst="rect">
            <a:avLst/>
          </a:prstGeom>
          <a:noFill/>
        </p:spPr>
        <p:txBody>
          <a:bodyPr wrap="square" rtlCol="0">
            <a:spAutoFit/>
          </a:bodyPr>
          <a:lstStyle/>
          <a:p>
            <a:r>
              <a:rPr lang="en-GB" sz="4000" b="1" dirty="0" smtClean="0">
                <a:solidFill>
                  <a:srgbClr val="FF0000"/>
                </a:solidFill>
                <a:latin typeface="Cambria" pitchFamily="18" charset="0"/>
              </a:rPr>
              <a:t>Don’t</a:t>
            </a:r>
            <a:r>
              <a:rPr lang="en-GB" sz="4000" b="1" dirty="0" smtClean="0">
                <a:latin typeface="Cambria" pitchFamily="18" charset="0"/>
              </a:rPr>
              <a:t> </a:t>
            </a:r>
            <a:r>
              <a:rPr lang="en-GB" sz="4000" b="1" dirty="0">
                <a:latin typeface="Cambria" pitchFamily="18" charset="0"/>
              </a:rPr>
              <a:t>L</a:t>
            </a:r>
            <a:r>
              <a:rPr lang="en-GB" sz="4000" b="1" dirty="0" smtClean="0">
                <a:latin typeface="Cambria" pitchFamily="18" charset="0"/>
              </a:rPr>
              <a:t>ie</a:t>
            </a:r>
            <a:endParaRPr lang="en-GB" sz="4000" b="1" dirty="0">
              <a:latin typeface="Cambria"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8995" y="2366853"/>
            <a:ext cx="2506005" cy="2375823"/>
          </a:xfrm>
          <a:prstGeom prst="rect">
            <a:avLst/>
          </a:prstGeom>
        </p:spPr>
      </p:pic>
      <p:cxnSp>
        <p:nvCxnSpPr>
          <p:cNvPr id="9" name="Straight Arrow Connector 8"/>
          <p:cNvCxnSpPr/>
          <p:nvPr/>
        </p:nvCxnSpPr>
        <p:spPr>
          <a:xfrm flipV="1">
            <a:off x="4514292" y="1647636"/>
            <a:ext cx="0" cy="71921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383865" y="807586"/>
            <a:ext cx="2376264" cy="830997"/>
          </a:xfrm>
          <a:prstGeom prst="rect">
            <a:avLst/>
          </a:prstGeom>
          <a:noFill/>
        </p:spPr>
        <p:txBody>
          <a:bodyPr wrap="square" rtlCol="0">
            <a:spAutoFit/>
          </a:bodyPr>
          <a:lstStyle/>
          <a:p>
            <a:pPr algn="ctr"/>
            <a:r>
              <a:rPr lang="en-GB" sz="2400" dirty="0" smtClean="0">
                <a:latin typeface="+mj-lt"/>
              </a:rPr>
              <a:t>About your work experience</a:t>
            </a:r>
            <a:endParaRPr lang="en-GB" sz="2400" dirty="0">
              <a:latin typeface="+mj-lt"/>
            </a:endParaRPr>
          </a:p>
        </p:txBody>
      </p:sp>
      <p:cxnSp>
        <p:nvCxnSpPr>
          <p:cNvPr id="16" name="Straight Arrow Connector 15"/>
          <p:cNvCxnSpPr/>
          <p:nvPr/>
        </p:nvCxnSpPr>
        <p:spPr>
          <a:xfrm>
            <a:off x="5940152" y="3478781"/>
            <a:ext cx="93930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4499992" y="4854104"/>
            <a:ext cx="0" cy="61959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a:off x="2257972" y="3315313"/>
            <a:ext cx="94587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6738108" y="3238119"/>
            <a:ext cx="2376264" cy="461665"/>
          </a:xfrm>
          <a:prstGeom prst="rect">
            <a:avLst/>
          </a:prstGeom>
          <a:noFill/>
        </p:spPr>
        <p:txBody>
          <a:bodyPr wrap="square" rtlCol="0">
            <a:spAutoFit/>
          </a:bodyPr>
          <a:lstStyle/>
          <a:p>
            <a:pPr algn="ctr"/>
            <a:r>
              <a:rPr lang="en-GB" sz="2400" dirty="0" smtClean="0">
                <a:latin typeface="+mj-lt"/>
              </a:rPr>
              <a:t>Hobbies</a:t>
            </a:r>
          </a:p>
        </p:txBody>
      </p:sp>
      <p:sp>
        <p:nvSpPr>
          <p:cNvPr id="22" name="TextBox 21"/>
          <p:cNvSpPr txBox="1"/>
          <p:nvPr/>
        </p:nvSpPr>
        <p:spPr>
          <a:xfrm>
            <a:off x="3311860" y="5589240"/>
            <a:ext cx="2376264" cy="461665"/>
          </a:xfrm>
          <a:prstGeom prst="rect">
            <a:avLst/>
          </a:prstGeom>
          <a:noFill/>
        </p:spPr>
        <p:txBody>
          <a:bodyPr wrap="square" rtlCol="0">
            <a:spAutoFit/>
          </a:bodyPr>
          <a:lstStyle/>
          <a:p>
            <a:pPr algn="ctr"/>
            <a:r>
              <a:rPr lang="en-GB" sz="2400" dirty="0" smtClean="0">
                <a:latin typeface="+mj-lt"/>
              </a:rPr>
              <a:t>Skills</a:t>
            </a:r>
          </a:p>
        </p:txBody>
      </p:sp>
      <p:sp>
        <p:nvSpPr>
          <p:cNvPr id="24" name="TextBox 23"/>
          <p:cNvSpPr txBox="1"/>
          <p:nvPr/>
        </p:nvSpPr>
        <p:spPr>
          <a:xfrm>
            <a:off x="346947" y="2891027"/>
            <a:ext cx="2376264" cy="830997"/>
          </a:xfrm>
          <a:prstGeom prst="rect">
            <a:avLst/>
          </a:prstGeom>
          <a:noFill/>
        </p:spPr>
        <p:txBody>
          <a:bodyPr wrap="square" rtlCol="0">
            <a:spAutoFit/>
          </a:bodyPr>
          <a:lstStyle/>
          <a:p>
            <a:pPr algn="ctr"/>
            <a:r>
              <a:rPr lang="en-GB" sz="2400" dirty="0" smtClean="0">
                <a:latin typeface="+mj-lt"/>
              </a:rPr>
              <a:t>Books you’ve read</a:t>
            </a:r>
          </a:p>
        </p:txBody>
      </p:sp>
      <p:pic>
        <p:nvPicPr>
          <p:cNvPr id="15"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14629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2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8" name="TextBox 7"/>
          <p:cNvSpPr txBox="1"/>
          <p:nvPr/>
        </p:nvSpPr>
        <p:spPr>
          <a:xfrm>
            <a:off x="411273" y="1432088"/>
            <a:ext cx="5098066" cy="3693319"/>
          </a:xfrm>
          <a:prstGeom prst="rect">
            <a:avLst/>
          </a:prstGeom>
          <a:noFill/>
        </p:spPr>
        <p:txBody>
          <a:bodyPr wrap="square" rtlCol="0">
            <a:spAutoFit/>
          </a:bodyPr>
          <a:lstStyle/>
          <a:p>
            <a:r>
              <a:rPr lang="en-US" sz="1800" b="1" dirty="0" smtClean="0"/>
              <a:t>Philosophy</a:t>
            </a:r>
            <a:r>
              <a:rPr lang="en-US" sz="1800" b="1" dirty="0"/>
              <a:t>:</a:t>
            </a:r>
            <a:r>
              <a:rPr lang="en-US" sz="1800" dirty="0"/>
              <a:t> </a:t>
            </a:r>
            <a:r>
              <a:rPr lang="en-US" sz="1800" i="1" dirty="0"/>
              <a:t>"I think, therefore I am" </a:t>
            </a:r>
            <a:r>
              <a:rPr lang="en-US" sz="1800" i="1" dirty="0" smtClean="0"/>
              <a:t>– Descartes</a:t>
            </a:r>
          </a:p>
          <a:p>
            <a:r>
              <a:rPr lang="en-US" sz="1800" dirty="0"/>
              <a:t/>
            </a:r>
            <a:br>
              <a:rPr lang="en-US" sz="1800" dirty="0"/>
            </a:br>
            <a:r>
              <a:rPr lang="en-US" sz="1800" b="1" dirty="0"/>
              <a:t>Art:</a:t>
            </a:r>
            <a:r>
              <a:rPr lang="en-US" sz="1800" dirty="0"/>
              <a:t> </a:t>
            </a:r>
            <a:r>
              <a:rPr lang="en-US" sz="1800" i="1" dirty="0"/>
              <a:t>"A picture is worth a thousand words" -Napoleon </a:t>
            </a:r>
            <a:r>
              <a:rPr lang="en-US" sz="1800" i="1" dirty="0" smtClean="0"/>
              <a:t>Bonaparte</a:t>
            </a:r>
          </a:p>
          <a:p>
            <a:r>
              <a:rPr lang="en-US" sz="1800" dirty="0"/>
              <a:t/>
            </a:r>
            <a:br>
              <a:rPr lang="en-US" sz="1800" dirty="0"/>
            </a:br>
            <a:r>
              <a:rPr lang="en-US" sz="1800" b="1" dirty="0"/>
              <a:t>History: </a:t>
            </a:r>
            <a:r>
              <a:rPr lang="en-US" sz="1800" i="1" dirty="0"/>
              <a:t>"Those who forget the past are condemned to repeat it" - George </a:t>
            </a:r>
            <a:r>
              <a:rPr lang="en-US" sz="1800" i="1" dirty="0" smtClean="0"/>
              <a:t>Santayana</a:t>
            </a:r>
          </a:p>
          <a:p>
            <a:r>
              <a:rPr lang="en-US" sz="1800" dirty="0"/>
              <a:t/>
            </a:r>
            <a:br>
              <a:rPr lang="en-US" sz="1800" dirty="0"/>
            </a:br>
            <a:r>
              <a:rPr lang="en-US" sz="1800" b="1" dirty="0" err="1"/>
              <a:t>Maths</a:t>
            </a:r>
            <a:r>
              <a:rPr lang="en-US" sz="1800" b="1" dirty="0"/>
              <a:t>:</a:t>
            </a:r>
            <a:r>
              <a:rPr lang="en-US" sz="1800" i="1" dirty="0"/>
              <a:t> "Pure mathematics is the poetry of logic" - Albert </a:t>
            </a:r>
            <a:r>
              <a:rPr lang="en-US" sz="1800" i="1" dirty="0" smtClean="0"/>
              <a:t>Einstein</a:t>
            </a:r>
          </a:p>
          <a:p>
            <a:endParaRPr lang="en-US" sz="1800" i="1" dirty="0" smtClean="0"/>
          </a:p>
          <a:p>
            <a:r>
              <a:rPr lang="en-US" sz="1800" b="1" dirty="0" smtClean="0"/>
              <a:t>Teacher Training: </a:t>
            </a:r>
            <a:r>
              <a:rPr lang="en-US" sz="1800" i="1" dirty="0" smtClean="0"/>
              <a:t>“Education, education, education” – Tony Blair</a:t>
            </a:r>
            <a:endParaRPr lang="en-GB" sz="1800" dirty="0"/>
          </a:p>
        </p:txBody>
      </p:sp>
      <p:sp>
        <p:nvSpPr>
          <p:cNvPr id="2" name="TextBox 1"/>
          <p:cNvSpPr txBox="1"/>
          <p:nvPr/>
        </p:nvSpPr>
        <p:spPr>
          <a:xfrm>
            <a:off x="174151" y="528638"/>
            <a:ext cx="7289502" cy="1138773"/>
          </a:xfrm>
          <a:prstGeom prst="rect">
            <a:avLst/>
          </a:prstGeom>
          <a:noFill/>
        </p:spPr>
        <p:txBody>
          <a:bodyPr wrap="square" rtlCol="0">
            <a:spAutoFit/>
          </a:bodyPr>
          <a:lstStyle/>
          <a:p>
            <a:r>
              <a:rPr lang="en-US" sz="3200" b="1" dirty="0">
                <a:solidFill>
                  <a:srgbClr val="FF0000"/>
                </a:solidFill>
                <a:latin typeface="+mj-lt"/>
              </a:rPr>
              <a:t>Don’t</a:t>
            </a:r>
            <a:r>
              <a:rPr lang="en-US" sz="3200" b="1" dirty="0">
                <a:latin typeface="+mj-lt"/>
              </a:rPr>
              <a:t> quote for the sake of quoting!</a:t>
            </a:r>
          </a:p>
          <a:p>
            <a:endParaRPr lang="en-GB"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2340" y="1772816"/>
            <a:ext cx="3236535" cy="3222674"/>
          </a:xfrm>
          <a:prstGeom prst="rect">
            <a:avLst/>
          </a:prstGeom>
        </p:spPr>
      </p:pic>
      <p:pic>
        <p:nvPicPr>
          <p:cNvPr id="9"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416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2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2" name="TextBox 1"/>
          <p:cNvSpPr txBox="1"/>
          <p:nvPr/>
        </p:nvSpPr>
        <p:spPr>
          <a:xfrm>
            <a:off x="450850" y="1412777"/>
            <a:ext cx="8328024" cy="1508105"/>
          </a:xfrm>
          <a:prstGeom prst="rect">
            <a:avLst/>
          </a:prstGeom>
          <a:noFill/>
          <a:ln w="38100">
            <a:solidFill>
              <a:schemeClr val="tx1"/>
            </a:solidFill>
          </a:ln>
        </p:spPr>
        <p:txBody>
          <a:bodyPr wrap="square" rtlCol="0">
            <a:spAutoFit/>
          </a:bodyPr>
          <a:lstStyle/>
          <a:p>
            <a:r>
              <a:rPr lang="en-GB" sz="3200" i="1" dirty="0" smtClean="0">
                <a:solidFill>
                  <a:schemeClr val="accent5">
                    <a:lumMod val="75000"/>
                  </a:schemeClr>
                </a:solidFill>
              </a:rPr>
              <a:t>No X-Factor Auditions Please</a:t>
            </a:r>
          </a:p>
          <a:p>
            <a:endParaRPr lang="en-GB" sz="1200" i="1" dirty="0" smtClean="0">
              <a:solidFill>
                <a:schemeClr val="accent5">
                  <a:lumMod val="75000"/>
                </a:schemeClr>
              </a:solidFill>
            </a:endParaRPr>
          </a:p>
          <a:p>
            <a:r>
              <a:rPr lang="en-GB" sz="2000" dirty="0">
                <a:latin typeface="Cambria" pitchFamily="18" charset="0"/>
              </a:rPr>
              <a:t>“Ever since playing with my dolls as a little girl it has been my life long dream to become a teacher”</a:t>
            </a:r>
          </a:p>
          <a:p>
            <a:endParaRPr lang="en-GB" sz="600" i="1" dirty="0">
              <a:solidFill>
                <a:schemeClr val="accent5">
                  <a:lumMod val="75000"/>
                </a:schemeClr>
              </a:solidFill>
            </a:endParaRPr>
          </a:p>
        </p:txBody>
      </p:sp>
      <p:sp>
        <p:nvSpPr>
          <p:cNvPr id="4" name="TextBox 3"/>
          <p:cNvSpPr txBox="1"/>
          <p:nvPr/>
        </p:nvSpPr>
        <p:spPr>
          <a:xfrm>
            <a:off x="450849" y="3257361"/>
            <a:ext cx="8328025" cy="2215991"/>
          </a:xfrm>
          <a:prstGeom prst="rect">
            <a:avLst/>
          </a:prstGeom>
          <a:noFill/>
          <a:ln w="38100">
            <a:solidFill>
              <a:schemeClr val="tx1"/>
            </a:solidFill>
          </a:ln>
        </p:spPr>
        <p:txBody>
          <a:bodyPr wrap="square" rtlCol="0">
            <a:spAutoFit/>
          </a:bodyPr>
          <a:lstStyle/>
          <a:p>
            <a:r>
              <a:rPr lang="en-GB" sz="3200" i="1" dirty="0">
                <a:solidFill>
                  <a:schemeClr val="accent5">
                    <a:lumMod val="75000"/>
                  </a:schemeClr>
                </a:solidFill>
                <a:cs typeface="Times" pitchFamily="18" charset="0"/>
              </a:rPr>
              <a:t>It must be true, I saw it on television</a:t>
            </a:r>
          </a:p>
          <a:p>
            <a:endParaRPr lang="en-GB" sz="700" dirty="0" smtClean="0">
              <a:latin typeface="Cambria" pitchFamily="18" charset="0"/>
              <a:cs typeface="Times" pitchFamily="18" charset="0"/>
            </a:endParaRPr>
          </a:p>
          <a:p>
            <a:r>
              <a:rPr lang="en-GB" sz="2000" dirty="0" smtClean="0">
                <a:latin typeface="Cambria" pitchFamily="18" charset="0"/>
                <a:cs typeface="Times" pitchFamily="18" charset="0"/>
              </a:rPr>
              <a:t>“</a:t>
            </a:r>
            <a:r>
              <a:rPr lang="en-GB" sz="2000" dirty="0">
                <a:latin typeface="Cambria" pitchFamily="18" charset="0"/>
                <a:cs typeface="Times" pitchFamily="18" charset="0"/>
              </a:rPr>
              <a:t>My passion for nursing grew from watching TV shows such as Casualty and Holby City”</a:t>
            </a:r>
          </a:p>
          <a:p>
            <a:endParaRPr lang="en-GB" sz="1100" dirty="0">
              <a:latin typeface="Cambria" pitchFamily="18" charset="0"/>
              <a:cs typeface="Times" pitchFamily="18" charset="0"/>
            </a:endParaRPr>
          </a:p>
          <a:p>
            <a:r>
              <a:rPr lang="en-GB" sz="2000" dirty="0">
                <a:latin typeface="Cambria" pitchFamily="18" charset="0"/>
                <a:cs typeface="Times" pitchFamily="18" charset="0"/>
              </a:rPr>
              <a:t>“I really want to study Criminology because it is portrayed as such an interesting profession in CSI Miami</a:t>
            </a:r>
            <a:r>
              <a:rPr lang="en-GB" sz="2400" dirty="0">
                <a:latin typeface="Cambria" pitchFamily="18" charset="0"/>
                <a:cs typeface="Times" pitchFamily="18" charset="0"/>
              </a:rPr>
              <a:t>”</a:t>
            </a:r>
          </a:p>
          <a:p>
            <a:endParaRPr lang="en-GB" sz="100" dirty="0"/>
          </a:p>
        </p:txBody>
      </p:sp>
      <p:sp>
        <p:nvSpPr>
          <p:cNvPr id="9" name="TextBox 8"/>
          <p:cNvSpPr txBox="1"/>
          <p:nvPr/>
        </p:nvSpPr>
        <p:spPr>
          <a:xfrm>
            <a:off x="524219" y="3349256"/>
            <a:ext cx="7200800" cy="584775"/>
          </a:xfrm>
          <a:prstGeom prst="rect">
            <a:avLst/>
          </a:prstGeom>
          <a:noFill/>
        </p:spPr>
        <p:txBody>
          <a:bodyPr wrap="square" rtlCol="0">
            <a:spAutoFit/>
          </a:bodyPr>
          <a:lstStyle/>
          <a:p>
            <a:endParaRPr lang="en-GB" sz="3200" i="1" dirty="0"/>
          </a:p>
        </p:txBody>
      </p:sp>
      <p:sp>
        <p:nvSpPr>
          <p:cNvPr id="11" name="TextBox 10"/>
          <p:cNvSpPr txBox="1"/>
          <p:nvPr/>
        </p:nvSpPr>
        <p:spPr>
          <a:xfrm>
            <a:off x="176859" y="651745"/>
            <a:ext cx="7289502" cy="584775"/>
          </a:xfrm>
          <a:prstGeom prst="rect">
            <a:avLst/>
          </a:prstGeom>
          <a:noFill/>
        </p:spPr>
        <p:txBody>
          <a:bodyPr wrap="square" rtlCol="0">
            <a:spAutoFit/>
          </a:bodyPr>
          <a:lstStyle/>
          <a:p>
            <a:r>
              <a:rPr lang="en-US" sz="3200" b="1" dirty="0" smtClean="0">
                <a:solidFill>
                  <a:srgbClr val="FF0000"/>
                </a:solidFill>
                <a:latin typeface="+mj-lt"/>
              </a:rPr>
              <a:t>Don’t </a:t>
            </a:r>
            <a:r>
              <a:rPr lang="en-US" sz="3200" dirty="0" smtClean="0">
                <a:latin typeface="+mj-lt"/>
              </a:rPr>
              <a:t>exaggerate or use silly examples </a:t>
            </a:r>
            <a:endParaRPr lang="en-GB" dirty="0">
              <a:latin typeface="+mj-lt"/>
            </a:endParaRPr>
          </a:p>
        </p:txBody>
      </p:sp>
      <p:pic>
        <p:nvPicPr>
          <p:cNvPr id="10" name="Picture 4" descr="http://t3.gstatic.com/images?q=tbn:ANd9GcSV_DGG_qjMrJ0SEEiDP2uV5Y7mIBciWBbwxyDo432KiyVE3YhOjH3EP_Z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6361" y="5733256"/>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0017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cstate="email"/>
          <a:srcRect/>
          <a:stretch>
            <a:fillRect/>
          </a:stretch>
        </p:blipFill>
        <p:spPr bwMode="auto">
          <a:xfrm>
            <a:off x="785813" y="1857375"/>
            <a:ext cx="7762875" cy="2786063"/>
          </a:xfrm>
          <a:prstGeom prst="rect">
            <a:avLst/>
          </a:prstGeom>
          <a:ln>
            <a:noFill/>
          </a:ln>
          <a:effectLst>
            <a:softEdge rad="317500"/>
          </a:effectLst>
        </p:spPr>
      </p:pic>
      <p:sp>
        <p:nvSpPr>
          <p:cNvPr id="11267" name="Title 1"/>
          <p:cNvSpPr>
            <a:spLocks noGrp="1"/>
          </p:cNvSpPr>
          <p:nvPr>
            <p:ph type="title"/>
          </p:nvPr>
        </p:nvSpPr>
        <p:spPr/>
        <p:txBody>
          <a:bodyPr/>
          <a:lstStyle/>
          <a:p>
            <a:pPr algn="l"/>
            <a:r>
              <a:rPr lang="en-GB" dirty="0" smtClean="0">
                <a:solidFill>
                  <a:srgbClr val="FF0000"/>
                </a:solidFill>
                <a:latin typeface="Cambria" pitchFamily="18" charset="0"/>
              </a:rPr>
              <a:t>Don’t</a:t>
            </a:r>
            <a:r>
              <a:rPr lang="en-GB" dirty="0" smtClean="0">
                <a:latin typeface="Cambria" pitchFamily="18" charset="0"/>
              </a:rPr>
              <a:t> go over the top…</a:t>
            </a:r>
            <a:endParaRPr lang="en-US" dirty="0" smtClean="0">
              <a:latin typeface="Cambria" pitchFamily="18" charset="0"/>
            </a:endParaRPr>
          </a:p>
        </p:txBody>
      </p:sp>
      <p:sp>
        <p:nvSpPr>
          <p:cNvPr id="3" name="Content Placeholder 2"/>
          <p:cNvSpPr>
            <a:spLocks noGrp="1"/>
          </p:cNvSpPr>
          <p:nvPr>
            <p:ph idx="1"/>
          </p:nvPr>
        </p:nvSpPr>
        <p:spPr>
          <a:xfrm>
            <a:off x="2000250" y="2071688"/>
            <a:ext cx="5783263" cy="2860675"/>
          </a:xfrm>
        </p:spPr>
        <p:txBody>
          <a:bodyPr/>
          <a:lstStyle/>
          <a:p>
            <a:pPr indent="19050" algn="just">
              <a:lnSpc>
                <a:spcPct val="200000"/>
              </a:lnSpc>
              <a:buFont typeface="Wingdings" pitchFamily="2" charset="2"/>
              <a:buNone/>
            </a:pPr>
            <a:r>
              <a:rPr lang="en-US" sz="1800" dirty="0" smtClean="0"/>
              <a:t>… and when I’m not working towards World Peace, I enjoy learning languages from scratch, writing symphonies and playing a standard of golf that Tiger Woods can only dream about. </a:t>
            </a:r>
          </a:p>
        </p:txBody>
      </p:sp>
      <p:sp>
        <p:nvSpPr>
          <p:cNvPr id="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9"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4341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grpId="0" nodeType="afterEffect">
                                  <p:stCondLst>
                                    <p:cond delay="0"/>
                                  </p:stCondLst>
                                  <p:iterate type="wd">
                                    <p:tmAbs val="200"/>
                                  </p:iterate>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540580" y="1830387"/>
            <a:ext cx="7786688" cy="3643313"/>
          </a:xfrm>
          <a:prstGeom prst="rect">
            <a:avLst/>
          </a:prstGeom>
          <a:ln>
            <a:noFill/>
          </a:ln>
        </p:spPr>
        <p:style>
          <a:lnRef idx="2">
            <a:schemeClr val="dk1"/>
          </a:lnRef>
          <a:fillRef idx="1">
            <a:schemeClr val="lt1"/>
          </a:fillRef>
          <a:effectRef idx="0">
            <a:schemeClr val="dk1"/>
          </a:effectRef>
          <a:fontRef idx="minor">
            <a:schemeClr val="dk1"/>
          </a:fontRef>
        </p:style>
        <p:txBody>
          <a:bodyPr/>
          <a:lstStyle/>
          <a:p>
            <a:pPr marL="165100" marR="0" lvl="0" indent="-152400" algn="just" defTabSz="914400" rtl="0" eaLnBrk="1" fontAlgn="base" latinLnBrk="0" hangingPunct="1">
              <a:lnSpc>
                <a:spcPct val="90000"/>
              </a:lnSpc>
              <a:spcBef>
                <a:spcPct val="0"/>
              </a:spcBef>
              <a:spcAft>
                <a:spcPct val="50000"/>
              </a:spcAft>
              <a:buClr>
                <a:srgbClr val="F0AE21"/>
              </a:buClr>
              <a:buSzTx/>
              <a:buFontTx/>
              <a:buNone/>
              <a:tabLst/>
              <a:defRPr/>
            </a:pPr>
            <a:r>
              <a:rPr kumimoji="0" lang="en-GB" sz="2200" b="0" i="1" u="none" strike="noStrike" kern="0" cap="none" spc="0" normalizeH="0" baseline="0" noProof="0" dirty="0" smtClean="0">
                <a:ln>
                  <a:noFill/>
                </a:ln>
                <a:effectLst/>
                <a:uLnTx/>
                <a:uFillTx/>
                <a:cs typeface="Times New Roman" pitchFamily="18" charset="0"/>
              </a:rPr>
              <a:t>	</a:t>
            </a:r>
            <a:r>
              <a:rPr kumimoji="0" lang="en-GB" sz="2200" b="0" i="1" u="none" strike="noStrike" kern="0" cap="none" spc="0" normalizeH="0" baseline="0" noProof="0" dirty="0" smtClean="0">
                <a:ln>
                  <a:noFill/>
                </a:ln>
                <a:effectLst/>
                <a:uLnTx/>
                <a:uFillTx/>
                <a:latin typeface="Cambria" pitchFamily="18" charset="0"/>
                <a:cs typeface="Times New Roman" pitchFamily="18" charset="0"/>
              </a:rPr>
              <a:t>“They should have a breadth of interests, but that doesn’t mean they have to have climbed Everest single-handed. It doesn’t mean they have to be anything whizz bang. For instance we welcome students who take care of their younger brothers and sisters because their mum works because of what it says about them.”</a:t>
            </a:r>
          </a:p>
          <a:p>
            <a:pPr marL="165100" marR="0" lvl="0" indent="-152400" algn="l" defTabSz="914400" rtl="0" eaLnBrk="1" fontAlgn="base" latinLnBrk="0" hangingPunct="1">
              <a:lnSpc>
                <a:spcPct val="90000"/>
              </a:lnSpc>
              <a:spcBef>
                <a:spcPct val="0"/>
              </a:spcBef>
              <a:spcAft>
                <a:spcPct val="50000"/>
              </a:spcAft>
              <a:buClr>
                <a:srgbClr val="F0AE21"/>
              </a:buClr>
              <a:buSzTx/>
              <a:buFontTx/>
              <a:buNone/>
              <a:tabLst/>
              <a:defRPr/>
            </a:pPr>
            <a:endParaRPr kumimoji="0" lang="en-GB" sz="2200" b="0" i="1" u="none" strike="noStrike" kern="0" cap="none" spc="0" normalizeH="0" baseline="0" noProof="0" dirty="0" smtClean="0">
              <a:ln>
                <a:noFill/>
              </a:ln>
              <a:solidFill>
                <a:schemeClr val="accent6">
                  <a:lumMod val="50000"/>
                </a:schemeClr>
              </a:solidFill>
              <a:effectLst/>
              <a:uLnTx/>
              <a:uFillTx/>
              <a:latin typeface="Cambria" pitchFamily="18" charset="0"/>
              <a:cs typeface="Times New Roman" pitchFamily="18" charset="0"/>
            </a:endParaRPr>
          </a:p>
          <a:p>
            <a:pPr marL="165100" marR="0" lvl="0" indent="-152400" algn="l" defTabSz="914400" rtl="0" eaLnBrk="1" fontAlgn="base" latinLnBrk="0" hangingPunct="1">
              <a:lnSpc>
                <a:spcPct val="90000"/>
              </a:lnSpc>
              <a:spcBef>
                <a:spcPct val="0"/>
              </a:spcBef>
              <a:spcAft>
                <a:spcPct val="50000"/>
              </a:spcAft>
              <a:buClr>
                <a:srgbClr val="F0AE21"/>
              </a:buClr>
              <a:buSzTx/>
              <a:buFontTx/>
              <a:buNone/>
              <a:tabLst/>
              <a:defRPr/>
            </a:pPr>
            <a:r>
              <a:rPr kumimoji="0" lang="en-GB" sz="2200" b="1" i="1" u="none" strike="noStrike" kern="0" cap="none" spc="0" normalizeH="0" baseline="0" noProof="0" dirty="0" smtClean="0">
                <a:ln>
                  <a:noFill/>
                </a:ln>
                <a:solidFill>
                  <a:schemeClr val="accent5">
                    <a:lumMod val="75000"/>
                  </a:schemeClr>
                </a:solidFill>
                <a:effectLst/>
                <a:uLnTx/>
                <a:uFillTx/>
                <a:latin typeface="Cambria" pitchFamily="18" charset="0"/>
                <a:cs typeface="Times New Roman" pitchFamily="18" charset="0"/>
              </a:rPr>
              <a:t>Richard Taylor, Durham University</a:t>
            </a:r>
          </a:p>
        </p:txBody>
      </p:sp>
      <p:sp>
        <p:nvSpPr>
          <p:cNvPr id="4" name="Title 1"/>
          <p:cNvSpPr>
            <a:spLocks noGrp="1"/>
          </p:cNvSpPr>
          <p:nvPr>
            <p:ph type="title"/>
          </p:nvPr>
        </p:nvSpPr>
        <p:spPr>
          <a:xfrm>
            <a:off x="323528" y="620688"/>
            <a:ext cx="7626350" cy="625475"/>
          </a:xfrm>
        </p:spPr>
        <p:txBody>
          <a:bodyPr>
            <a:normAutofit fontScale="90000"/>
          </a:bodyPr>
          <a:lstStyle/>
          <a:p>
            <a:pPr algn="l"/>
            <a:r>
              <a:rPr lang="en-GB" dirty="0" smtClean="0">
                <a:solidFill>
                  <a:srgbClr val="FF0000"/>
                </a:solidFill>
                <a:latin typeface="Cambria" pitchFamily="18" charset="0"/>
              </a:rPr>
              <a:t>Don’t</a:t>
            </a:r>
            <a:r>
              <a:rPr lang="en-GB" dirty="0" smtClean="0">
                <a:latin typeface="Cambria" pitchFamily="18" charset="0"/>
              </a:rPr>
              <a:t> go over the top…</a:t>
            </a:r>
            <a:endParaRPr lang="en-US" dirty="0" smtClean="0">
              <a:latin typeface="Cambria" pitchFamily="18" charset="0"/>
            </a:endParaRPr>
          </a:p>
        </p:txBody>
      </p:sp>
      <p:sp>
        <p:nvSpPr>
          <p:cNvPr id="5"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7"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9" name="Picture 4" descr="http://t3.gstatic.com/images?q=tbn:ANd9GcSV_DGG_qjMrJ0SEEiDP2uV5Y7mIBciWBbwxyDo432KiyVE3YhOjH3EP_Z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5911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sp>
        <p:nvSpPr>
          <p:cNvPr id="2" name="Content Placeholder 1"/>
          <p:cNvSpPr>
            <a:spLocks noGrp="1"/>
          </p:cNvSpPr>
          <p:nvPr>
            <p:ph idx="1"/>
          </p:nvPr>
        </p:nvSpPr>
        <p:spPr>
          <a:xfrm>
            <a:off x="274637" y="764705"/>
            <a:ext cx="8229600" cy="2736304"/>
          </a:xfrm>
        </p:spPr>
        <p:txBody>
          <a:bodyPr>
            <a:normAutofit fontScale="92500" lnSpcReduction="20000"/>
          </a:bodyPr>
          <a:lstStyle/>
          <a:p>
            <a:pPr marL="0" indent="0">
              <a:buNone/>
            </a:pPr>
            <a:r>
              <a:rPr lang="en-GB" b="1" dirty="0" smtClean="0">
                <a:solidFill>
                  <a:srgbClr val="FF0000"/>
                </a:solidFill>
                <a:latin typeface="Cambria" pitchFamily="18" charset="0"/>
              </a:rPr>
              <a:t>Don’t</a:t>
            </a:r>
            <a:r>
              <a:rPr lang="en-GB" b="1" dirty="0" smtClean="0">
                <a:latin typeface="Cambria" pitchFamily="18" charset="0"/>
              </a:rPr>
              <a:t> over complicate things...</a:t>
            </a:r>
          </a:p>
          <a:p>
            <a:pPr marL="0" indent="0">
              <a:buNone/>
            </a:pPr>
            <a:endParaRPr lang="en-US" sz="2800" dirty="0" smtClean="0">
              <a:latin typeface="Cambria" pitchFamily="18" charset="0"/>
            </a:endParaRPr>
          </a:p>
          <a:p>
            <a:pPr marL="0" indent="0">
              <a:buNone/>
            </a:pPr>
            <a:r>
              <a:rPr lang="en-US" sz="2800" dirty="0" smtClean="0">
                <a:latin typeface="Cambria" pitchFamily="18" charset="0"/>
              </a:rPr>
              <a:t>a</a:t>
            </a:r>
            <a:r>
              <a:rPr lang="en-US" sz="2800" dirty="0">
                <a:latin typeface="Cambria" pitchFamily="18" charset="0"/>
              </a:rPr>
              <a:t>) Objective consideration of concrete evidence compelled me to </a:t>
            </a:r>
            <a:r>
              <a:rPr lang="en-US" sz="2800" dirty="0" err="1">
                <a:latin typeface="Cambria" pitchFamily="18" charset="0"/>
              </a:rPr>
              <a:t>realise</a:t>
            </a:r>
            <a:r>
              <a:rPr lang="en-US" sz="2800" dirty="0">
                <a:latin typeface="Cambria" pitchFamily="18" charset="0"/>
              </a:rPr>
              <a:t> the phenomenon was not </a:t>
            </a:r>
            <a:r>
              <a:rPr lang="en-US" sz="2800" dirty="0" smtClean="0">
                <a:latin typeface="Cambria" pitchFamily="18" charset="0"/>
              </a:rPr>
              <a:t>unprecedented.</a:t>
            </a:r>
            <a:r>
              <a:rPr lang="en-US" sz="2800" dirty="0">
                <a:latin typeface="Cambria" pitchFamily="18" charset="0"/>
              </a:rPr>
              <a:t/>
            </a:r>
            <a:br>
              <a:rPr lang="en-US" sz="2800" dirty="0">
                <a:latin typeface="Cambria" pitchFamily="18" charset="0"/>
              </a:rPr>
            </a:br>
            <a:r>
              <a:rPr lang="en-US" sz="2800" dirty="0">
                <a:latin typeface="Cambria" pitchFamily="18" charset="0"/>
              </a:rPr>
              <a:t/>
            </a:r>
            <a:br>
              <a:rPr lang="en-US" sz="2800" dirty="0">
                <a:latin typeface="Cambria" pitchFamily="18" charset="0"/>
              </a:rPr>
            </a:br>
            <a:endParaRPr lang="en-GB" sz="2800" dirty="0">
              <a:latin typeface="Cambria" pitchFamily="18" charset="0"/>
            </a:endParaRPr>
          </a:p>
        </p:txBody>
      </p:sp>
      <p:sp>
        <p:nvSpPr>
          <p:cNvPr id="4" name="TextBox 3"/>
          <p:cNvSpPr txBox="1"/>
          <p:nvPr/>
        </p:nvSpPr>
        <p:spPr>
          <a:xfrm>
            <a:off x="323528" y="3140968"/>
            <a:ext cx="6768752" cy="1046440"/>
          </a:xfrm>
          <a:prstGeom prst="rect">
            <a:avLst/>
          </a:prstGeom>
          <a:noFill/>
        </p:spPr>
        <p:txBody>
          <a:bodyPr wrap="square" rtlCol="0">
            <a:spAutoFit/>
          </a:bodyPr>
          <a:lstStyle/>
          <a:p>
            <a:r>
              <a:rPr lang="en-US" sz="2600" dirty="0">
                <a:latin typeface="Cambria" pitchFamily="18" charset="0"/>
              </a:rPr>
              <a:t>b) I </a:t>
            </a:r>
            <a:r>
              <a:rPr lang="en-US" sz="2600" dirty="0" err="1">
                <a:latin typeface="Cambria" pitchFamily="18" charset="0"/>
              </a:rPr>
              <a:t>realised</a:t>
            </a:r>
            <a:r>
              <a:rPr lang="en-US" sz="2600" dirty="0">
                <a:latin typeface="Cambria" pitchFamily="18" charset="0"/>
              </a:rPr>
              <a:t> this often happened.</a:t>
            </a:r>
            <a:endParaRPr lang="en-GB" sz="2600" dirty="0">
              <a:latin typeface="Cambria" pitchFamily="18" charset="0"/>
            </a:endParaRPr>
          </a:p>
          <a:p>
            <a:endParaRPr lang="en-GB" dirty="0"/>
          </a:p>
        </p:txBody>
      </p:sp>
      <p:pic>
        <p:nvPicPr>
          <p:cNvPr id="9" name="Picture 4" descr="http://t3.gstatic.com/images?q=tbn:ANd9GcSV_DGG_qjMrJ0SEEiDP2uV5Y7mIBciWBbwxyDo432KiyVE3YhOjH3EP_Z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58396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itle 1"/>
          <p:cNvSpPr>
            <a:spLocks noGrp="1"/>
          </p:cNvSpPr>
          <p:nvPr>
            <p:ph type="title"/>
          </p:nvPr>
        </p:nvSpPr>
        <p:spPr/>
        <p:txBody>
          <a:bodyPr/>
          <a:lstStyle/>
          <a:p>
            <a:r>
              <a:rPr lang="en-GB" dirty="0" smtClean="0">
                <a:latin typeface="Cambria" pitchFamily="18" charset="0"/>
              </a:rPr>
              <a:t>Edit, edit, edit! </a:t>
            </a:r>
            <a:endParaRPr lang="en-US" dirty="0" smtClean="0">
              <a:latin typeface="Cambria" pitchFamily="18" charset="0"/>
            </a:endParaRPr>
          </a:p>
        </p:txBody>
      </p:sp>
      <p:pic>
        <p:nvPicPr>
          <p:cNvPr id="4" name="Picture 4" descr="education"/>
          <p:cNvPicPr>
            <a:picLocks noGrp="1" noChangeAspect="1" noChangeArrowheads="1"/>
          </p:cNvPicPr>
          <p:nvPr>
            <p:ph idx="1"/>
          </p:nvPr>
        </p:nvPicPr>
        <p:blipFill>
          <a:blip r:embed="rId3" cstate="email"/>
          <a:stretch>
            <a:fillRect/>
          </a:stretch>
        </p:blipFill>
        <p:spPr>
          <a:xfrm>
            <a:off x="2108200" y="1412776"/>
            <a:ext cx="4768056" cy="3633379"/>
          </a:xfrm>
          <a:effectLst>
            <a:outerShdw blurRad="292100" dist="139700" dir="2700000" algn="tl" rotWithShape="0">
              <a:srgbClr val="333333">
                <a:alpha val="65000"/>
              </a:srgbClr>
            </a:outerShdw>
          </a:effectLst>
        </p:spPr>
      </p:pic>
      <p:sp>
        <p:nvSpPr>
          <p:cNvPr id="7"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8"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9"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5979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txBox="1">
            <a:spLocks noChangeArrowheads="1"/>
          </p:cNvSpPr>
          <p:nvPr/>
        </p:nvSpPr>
        <p:spPr bwMode="auto">
          <a:xfrm>
            <a:off x="4643438" y="1166813"/>
            <a:ext cx="3887787" cy="4498975"/>
          </a:xfrm>
          <a:prstGeom prst="rect">
            <a:avLst/>
          </a:prstGeom>
          <a:solidFill>
            <a:schemeClr val="bg1"/>
          </a:solidFill>
          <a:ln w="9525">
            <a:noFill/>
            <a:miter lim="800000"/>
            <a:headEnd/>
            <a:tailEnd/>
          </a:ln>
        </p:spPr>
        <p:txBody>
          <a:bodyPr lIns="0" tIns="0" rIns="0" bIns="0"/>
          <a:lstStyle/>
          <a:p>
            <a:pPr marL="354013" indent="-354013">
              <a:lnSpc>
                <a:spcPct val="125000"/>
              </a:lnSpc>
              <a:buClr>
                <a:srgbClr val="D30022"/>
              </a:buClr>
            </a:pPr>
            <a:r>
              <a:rPr lang="en-GB" sz="1800" dirty="0" smtClean="0">
                <a:solidFill>
                  <a:srgbClr val="0070C0"/>
                </a:solidFill>
                <a:latin typeface="Arial" pitchFamily="34" charset="0"/>
              </a:rPr>
              <a:t>Don'ts</a:t>
            </a:r>
            <a:endParaRPr lang="en-GB" sz="1800" dirty="0">
              <a:solidFill>
                <a:srgbClr val="0070C0"/>
              </a:solidFill>
              <a:latin typeface="Arial" pitchFamily="34" charset="0"/>
            </a:endParaRPr>
          </a:p>
          <a:p>
            <a:pPr marL="268288" indent="-268288">
              <a:lnSpc>
                <a:spcPct val="125000"/>
              </a:lnSpc>
              <a:buClr>
                <a:srgbClr val="D30022"/>
              </a:buClr>
              <a:buFont typeface="Wingdings" pitchFamily="2" charset="2"/>
              <a:buChar char="§"/>
            </a:pPr>
            <a:r>
              <a:rPr lang="en-GB" sz="1800" dirty="0">
                <a:solidFill>
                  <a:srgbClr val="000000"/>
                </a:solidFill>
                <a:latin typeface="Arial" pitchFamily="34" charset="0"/>
              </a:rPr>
              <a:t>Intellectual p</a:t>
            </a:r>
            <a:r>
              <a:rPr lang="en-GB" sz="1800" dirty="0" smtClean="0">
                <a:solidFill>
                  <a:srgbClr val="000000"/>
                </a:solidFill>
                <a:latin typeface="Arial" pitchFamily="34" charset="0"/>
              </a:rPr>
              <a:t>retensions</a:t>
            </a:r>
            <a:endParaRPr lang="en-GB" sz="1800" dirty="0">
              <a:solidFill>
                <a:srgbClr val="000000"/>
              </a:solidFill>
              <a:latin typeface="Arial" pitchFamily="34" charset="0"/>
            </a:endParaRPr>
          </a:p>
          <a:p>
            <a:pPr marL="268288" indent="-268288">
              <a:lnSpc>
                <a:spcPct val="125000"/>
              </a:lnSpc>
              <a:buClr>
                <a:srgbClr val="D30022"/>
              </a:buClr>
              <a:buFont typeface="Wingdings" pitchFamily="2" charset="2"/>
              <a:buChar char="§"/>
            </a:pPr>
            <a:r>
              <a:rPr lang="en-GB" sz="1800" dirty="0">
                <a:solidFill>
                  <a:srgbClr val="000000"/>
                </a:solidFill>
                <a:latin typeface="Arial" pitchFamily="34" charset="0"/>
              </a:rPr>
              <a:t>Misdirected humour</a:t>
            </a:r>
          </a:p>
          <a:p>
            <a:pPr marL="268288" indent="-268288">
              <a:lnSpc>
                <a:spcPct val="125000"/>
              </a:lnSpc>
              <a:buClr>
                <a:srgbClr val="D30022"/>
              </a:buClr>
              <a:buFont typeface="Wingdings" pitchFamily="2" charset="2"/>
              <a:buChar char="§"/>
            </a:pPr>
            <a:r>
              <a:rPr lang="en-GB" sz="1800" dirty="0">
                <a:solidFill>
                  <a:srgbClr val="000000"/>
                </a:solidFill>
                <a:latin typeface="Arial" pitchFamily="34" charset="0"/>
              </a:rPr>
              <a:t>Plagiarism</a:t>
            </a:r>
          </a:p>
          <a:p>
            <a:pPr marL="268288" indent="-268288">
              <a:lnSpc>
                <a:spcPct val="125000"/>
              </a:lnSpc>
              <a:buClr>
                <a:srgbClr val="D30022"/>
              </a:buClr>
              <a:buFont typeface="Wingdings" pitchFamily="2" charset="2"/>
              <a:buChar char="§"/>
            </a:pPr>
            <a:r>
              <a:rPr lang="en-GB" sz="1800" dirty="0" smtClean="0">
                <a:solidFill>
                  <a:srgbClr val="000000"/>
                </a:solidFill>
                <a:latin typeface="Arial" pitchFamily="34" charset="0"/>
              </a:rPr>
              <a:t>Mention </a:t>
            </a:r>
            <a:r>
              <a:rPr lang="en-GB" sz="1800" dirty="0">
                <a:solidFill>
                  <a:srgbClr val="000000"/>
                </a:solidFill>
                <a:latin typeface="Arial" pitchFamily="34" charset="0"/>
              </a:rPr>
              <a:t>one institution </a:t>
            </a:r>
          </a:p>
          <a:p>
            <a:pPr marL="268288" indent="-268288">
              <a:lnSpc>
                <a:spcPct val="140000"/>
              </a:lnSpc>
              <a:buClr>
                <a:srgbClr val="D30022"/>
              </a:buClr>
              <a:buFont typeface="Wingdings" pitchFamily="2" charset="2"/>
              <a:buChar char="§"/>
            </a:pPr>
            <a:r>
              <a:rPr lang="en-GB" sz="1800" dirty="0">
                <a:solidFill>
                  <a:srgbClr val="000000"/>
                </a:solidFill>
                <a:latin typeface="Arial" pitchFamily="34" charset="0"/>
              </a:rPr>
              <a:t>Committing GBH on English language </a:t>
            </a:r>
          </a:p>
          <a:p>
            <a:pPr marL="712788" lvl="1" indent="-169863">
              <a:lnSpc>
                <a:spcPct val="140000"/>
              </a:lnSpc>
              <a:buClr>
                <a:srgbClr val="D30022"/>
              </a:buClr>
              <a:buSzPct val="40000"/>
              <a:buFont typeface="Wingdings" pitchFamily="2" charset="2"/>
              <a:buChar char="§"/>
            </a:pPr>
            <a:r>
              <a:rPr lang="en-GB" sz="1800" dirty="0">
                <a:solidFill>
                  <a:srgbClr val="000000"/>
                </a:solidFill>
                <a:latin typeface="Arial" pitchFamily="34" charset="0"/>
              </a:rPr>
              <a:t>‘</a:t>
            </a:r>
            <a:r>
              <a:rPr lang="en-GB" sz="1800" i="1" dirty="0">
                <a:solidFill>
                  <a:srgbClr val="000000"/>
                </a:solidFill>
                <a:latin typeface="Arial" pitchFamily="34" charset="0"/>
              </a:rPr>
              <a:t>I so don’t want to miss</a:t>
            </a:r>
            <a:r>
              <a:rPr lang="en-GB" sz="1800" dirty="0">
                <a:solidFill>
                  <a:srgbClr val="000000"/>
                </a:solidFill>
                <a:latin typeface="Arial" pitchFamily="34" charset="0"/>
              </a:rPr>
              <a:t> </a:t>
            </a:r>
            <a:r>
              <a:rPr lang="en-GB" sz="1800" i="1" dirty="0">
                <a:solidFill>
                  <a:srgbClr val="000000"/>
                </a:solidFill>
                <a:latin typeface="Arial" pitchFamily="34" charset="0"/>
              </a:rPr>
              <a:t>this opportunity</a:t>
            </a:r>
            <a:r>
              <a:rPr lang="en-GB" sz="1800" dirty="0">
                <a:solidFill>
                  <a:srgbClr val="000000"/>
                </a:solidFill>
                <a:latin typeface="Arial" pitchFamily="34" charset="0"/>
              </a:rPr>
              <a:t>’</a:t>
            </a:r>
          </a:p>
          <a:p>
            <a:pPr marL="712788" lvl="1" indent="-169863">
              <a:lnSpc>
                <a:spcPct val="140000"/>
              </a:lnSpc>
              <a:buClr>
                <a:srgbClr val="D30022"/>
              </a:buClr>
              <a:buSzPct val="40000"/>
              <a:buFont typeface="Wingdings" pitchFamily="2" charset="2"/>
              <a:buChar char="§"/>
            </a:pPr>
            <a:r>
              <a:rPr lang="en-GB" sz="1800" i="1" dirty="0">
                <a:solidFill>
                  <a:srgbClr val="000000"/>
                </a:solidFill>
                <a:latin typeface="Arial" pitchFamily="34" charset="0"/>
              </a:rPr>
              <a:t>‘It was a catch 12 situation’</a:t>
            </a:r>
          </a:p>
        </p:txBody>
      </p:sp>
      <p:sp>
        <p:nvSpPr>
          <p:cNvPr id="22532" name="Rectangle 2"/>
          <p:cNvSpPr>
            <a:spLocks noGrp="1" noChangeArrowheads="1"/>
          </p:cNvSpPr>
          <p:nvPr>
            <p:ph type="title"/>
          </p:nvPr>
        </p:nvSpPr>
        <p:spPr>
          <a:xfrm>
            <a:off x="179512" y="692697"/>
            <a:ext cx="8712968" cy="288032"/>
          </a:xfrm>
        </p:spPr>
        <p:txBody>
          <a:bodyPr>
            <a:noAutofit/>
          </a:bodyPr>
          <a:lstStyle/>
          <a:p>
            <a:pPr eaLnBrk="1" hangingPunct="1"/>
            <a:r>
              <a:rPr lang="en-GB" sz="3200" b="1" dirty="0" smtClean="0">
                <a:solidFill>
                  <a:schemeClr val="accent5">
                    <a:lumMod val="75000"/>
                  </a:schemeClr>
                </a:solidFill>
                <a:latin typeface="Cambria" pitchFamily="18" charset="0"/>
              </a:rPr>
              <a:t>Summary: Personal Statement: Do’s &amp; Don’ts</a:t>
            </a:r>
            <a:endParaRPr lang="en-US" sz="3200" b="1" dirty="0" smtClean="0">
              <a:solidFill>
                <a:schemeClr val="accent5">
                  <a:lumMod val="75000"/>
                </a:schemeClr>
              </a:solidFill>
              <a:latin typeface="Cambria" pitchFamily="18" charset="0"/>
            </a:endParaRPr>
          </a:p>
        </p:txBody>
      </p:sp>
      <p:sp>
        <p:nvSpPr>
          <p:cNvPr id="1207299" name="Rectangle 3"/>
          <p:cNvSpPr>
            <a:spLocks noGrp="1" noChangeArrowheads="1"/>
          </p:cNvSpPr>
          <p:nvPr>
            <p:ph type="body" sz="half" idx="1"/>
          </p:nvPr>
        </p:nvSpPr>
        <p:spPr>
          <a:xfrm>
            <a:off x="323528" y="1165225"/>
            <a:ext cx="3887788" cy="4500563"/>
          </a:xfrm>
        </p:spPr>
        <p:txBody>
          <a:bodyPr>
            <a:normAutofit/>
          </a:bodyPr>
          <a:lstStyle/>
          <a:p>
            <a:pPr marL="0" indent="0" eaLnBrk="1" hangingPunct="1">
              <a:buFont typeface="Wingdings" pitchFamily="2" charset="2"/>
              <a:buNone/>
            </a:pPr>
            <a:r>
              <a:rPr lang="en-GB" sz="1800" dirty="0" smtClean="0">
                <a:solidFill>
                  <a:srgbClr val="0070C0"/>
                </a:solidFill>
                <a:latin typeface="Cambria" pitchFamily="18" charset="0"/>
              </a:rPr>
              <a:t>Do’s</a:t>
            </a:r>
          </a:p>
          <a:p>
            <a:pPr marL="174625" indent="-174625" eaLnBrk="1" hangingPunct="1"/>
            <a:r>
              <a:rPr lang="en-GB" sz="1800" dirty="0" smtClean="0">
                <a:latin typeface="Cambria" pitchFamily="18" charset="0"/>
              </a:rPr>
              <a:t>Mention future aspirations </a:t>
            </a:r>
          </a:p>
          <a:p>
            <a:pPr marL="174625" indent="-174625" eaLnBrk="1" hangingPunct="1">
              <a:buFont typeface="Wingdings" pitchFamily="2" charset="2"/>
              <a:buNone/>
            </a:pPr>
            <a:endParaRPr lang="en-GB" sz="1800" dirty="0" smtClean="0">
              <a:latin typeface="Cambria" pitchFamily="18" charset="0"/>
            </a:endParaRPr>
          </a:p>
          <a:p>
            <a:pPr marL="174625" indent="-174625" eaLnBrk="1" hangingPunct="1"/>
            <a:r>
              <a:rPr lang="en-GB" sz="1800" dirty="0" smtClean="0">
                <a:latin typeface="Cambria" pitchFamily="18" charset="0"/>
              </a:rPr>
              <a:t>Get feedback from others </a:t>
            </a:r>
          </a:p>
          <a:p>
            <a:pPr marL="631825" lvl="1" indent="-177800" eaLnBrk="1" hangingPunct="1"/>
            <a:r>
              <a:rPr lang="en-GB" sz="1800" dirty="0" smtClean="0">
                <a:latin typeface="Cambria" pitchFamily="18" charset="0"/>
              </a:rPr>
              <a:t>Advisers</a:t>
            </a:r>
          </a:p>
          <a:p>
            <a:pPr marL="631825" lvl="1" indent="-177800" eaLnBrk="1" hangingPunct="1"/>
            <a:r>
              <a:rPr lang="en-GB" sz="1800" dirty="0" smtClean="0">
                <a:latin typeface="Cambria" pitchFamily="18" charset="0"/>
              </a:rPr>
              <a:t>Parents / Guardians</a:t>
            </a:r>
          </a:p>
          <a:p>
            <a:pPr marL="0" indent="0" eaLnBrk="1" hangingPunct="1">
              <a:buFont typeface="Wingdings" pitchFamily="2" charset="2"/>
              <a:buNone/>
            </a:pPr>
            <a:endParaRPr lang="en-GB" sz="1800" dirty="0" smtClean="0">
              <a:latin typeface="Cambria" pitchFamily="18" charset="0"/>
            </a:endParaRPr>
          </a:p>
          <a:p>
            <a:pPr marL="174625" indent="-174625" eaLnBrk="1" hangingPunct="1"/>
            <a:r>
              <a:rPr lang="en-GB" sz="1800" dirty="0" smtClean="0">
                <a:latin typeface="Cambria" pitchFamily="18" charset="0"/>
              </a:rPr>
              <a:t>Write it early and edit</a:t>
            </a:r>
          </a:p>
          <a:p>
            <a:pPr marL="174625" indent="-174625" eaLnBrk="1" hangingPunct="1">
              <a:buFont typeface="Wingdings" pitchFamily="2" charset="2"/>
              <a:buNone/>
            </a:pPr>
            <a:endParaRPr lang="en-GB" sz="1800" dirty="0" smtClean="0">
              <a:latin typeface="Cambria" pitchFamily="18" charset="0"/>
            </a:endParaRPr>
          </a:p>
          <a:p>
            <a:pPr marL="174625" indent="-174625" eaLnBrk="1" hangingPunct="1"/>
            <a:r>
              <a:rPr lang="en-GB" sz="1800" dirty="0" smtClean="0">
                <a:latin typeface="Cambria" pitchFamily="18" charset="0"/>
              </a:rPr>
              <a:t>Take it with you to interview </a:t>
            </a:r>
          </a:p>
          <a:p>
            <a:pPr marL="631825" lvl="1" indent="-177800" eaLnBrk="1" hangingPunct="1"/>
            <a:r>
              <a:rPr lang="en-GB" sz="1800" dirty="0" smtClean="0">
                <a:latin typeface="Cambria" pitchFamily="18" charset="0"/>
              </a:rPr>
              <a:t>Be prepared to answer questions about it</a:t>
            </a:r>
          </a:p>
          <a:p>
            <a:pPr marL="0" indent="0" eaLnBrk="1" hangingPunct="1"/>
            <a:endParaRPr lang="en-US" sz="1800" dirty="0" smtClean="0"/>
          </a:p>
        </p:txBody>
      </p:sp>
      <p:pic>
        <p:nvPicPr>
          <p:cNvPr id="1207301" name="Picture 5" descr="maze"/>
          <p:cNvPicPr>
            <a:picLocks noGrp="1" noChangeAspect="1" noChangeArrowheads="1"/>
          </p:cNvPicPr>
          <p:nvPr>
            <p:ph sz="half" idx="2"/>
          </p:nvPr>
        </p:nvPicPr>
        <p:blipFill>
          <a:blip r:embed="rId3" cstate="email"/>
          <a:stretch>
            <a:fillRect/>
          </a:stretch>
        </p:blipFill>
        <p:spPr>
          <a:xfrm>
            <a:off x="4463624" y="1340768"/>
            <a:ext cx="3512688" cy="3677671"/>
          </a:xfrm>
          <a:effectLst>
            <a:outerShdw blurRad="292100" dist="139700" dir="2700000" algn="tl" rotWithShape="0">
              <a:srgbClr val="333333">
                <a:alpha val="65000"/>
              </a:srgbClr>
            </a:outerShdw>
          </a:effectLst>
        </p:spPr>
      </p:pic>
      <p:sp>
        <p:nvSpPr>
          <p:cNvPr id="8"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dirty="0"/>
          </a:p>
        </p:txBody>
      </p:sp>
      <p:sp>
        <p:nvSpPr>
          <p:cNvPr id="9"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10"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1906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07299">
                                            <p:txEl>
                                              <p:pRg st="0" end="0"/>
                                            </p:txEl>
                                          </p:spTgt>
                                        </p:tgtEl>
                                        <p:attrNameLst>
                                          <p:attrName>style.visibility</p:attrName>
                                        </p:attrNameLst>
                                      </p:cBhvr>
                                      <p:to>
                                        <p:strVal val="visible"/>
                                      </p:to>
                                    </p:set>
                                    <p:animEffect transition="in" filter="fade">
                                      <p:cBhvr>
                                        <p:cTn id="7" dur="1000"/>
                                        <p:tgtEl>
                                          <p:spTgt spid="12072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07299">
                                            <p:txEl>
                                              <p:pRg st="1" end="1"/>
                                            </p:txEl>
                                          </p:spTgt>
                                        </p:tgtEl>
                                        <p:attrNameLst>
                                          <p:attrName>style.visibility</p:attrName>
                                        </p:attrNameLst>
                                      </p:cBhvr>
                                      <p:to>
                                        <p:strVal val="visible"/>
                                      </p:to>
                                    </p:set>
                                    <p:animEffect transition="in" filter="fade">
                                      <p:cBhvr>
                                        <p:cTn id="12" dur="1000"/>
                                        <p:tgtEl>
                                          <p:spTgt spid="1207299">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207299">
                                            <p:txEl>
                                              <p:pRg st="3" end="3"/>
                                            </p:txEl>
                                          </p:spTgt>
                                        </p:tgtEl>
                                        <p:attrNameLst>
                                          <p:attrName>style.visibility</p:attrName>
                                        </p:attrNameLst>
                                      </p:cBhvr>
                                      <p:to>
                                        <p:strVal val="visible"/>
                                      </p:to>
                                    </p:set>
                                    <p:animEffect transition="in" filter="fade">
                                      <p:cBhvr>
                                        <p:cTn id="15" dur="1000"/>
                                        <p:tgtEl>
                                          <p:spTgt spid="1207299">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207299">
                                            <p:txEl>
                                              <p:pRg st="4" end="4"/>
                                            </p:txEl>
                                          </p:spTgt>
                                        </p:tgtEl>
                                        <p:attrNameLst>
                                          <p:attrName>style.visibility</p:attrName>
                                        </p:attrNameLst>
                                      </p:cBhvr>
                                      <p:to>
                                        <p:strVal val="visible"/>
                                      </p:to>
                                    </p:set>
                                    <p:animEffect transition="in" filter="fade">
                                      <p:cBhvr>
                                        <p:cTn id="18" dur="1000"/>
                                        <p:tgtEl>
                                          <p:spTgt spid="1207299">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207299">
                                            <p:txEl>
                                              <p:pRg st="5" end="5"/>
                                            </p:txEl>
                                          </p:spTgt>
                                        </p:tgtEl>
                                        <p:attrNameLst>
                                          <p:attrName>style.visibility</p:attrName>
                                        </p:attrNameLst>
                                      </p:cBhvr>
                                      <p:to>
                                        <p:strVal val="visible"/>
                                      </p:to>
                                    </p:set>
                                    <p:animEffect transition="in" filter="fade">
                                      <p:cBhvr>
                                        <p:cTn id="21" dur="1000"/>
                                        <p:tgtEl>
                                          <p:spTgt spid="1207299">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207299">
                                            <p:txEl>
                                              <p:pRg st="7" end="7"/>
                                            </p:txEl>
                                          </p:spTgt>
                                        </p:tgtEl>
                                        <p:attrNameLst>
                                          <p:attrName>style.visibility</p:attrName>
                                        </p:attrNameLst>
                                      </p:cBhvr>
                                      <p:to>
                                        <p:strVal val="visible"/>
                                      </p:to>
                                    </p:set>
                                    <p:animEffect transition="in" filter="fade">
                                      <p:cBhvr>
                                        <p:cTn id="24" dur="1000"/>
                                        <p:tgtEl>
                                          <p:spTgt spid="1207299">
                                            <p:txEl>
                                              <p:pRg st="7" end="7"/>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207299">
                                            <p:txEl>
                                              <p:pRg st="9" end="9"/>
                                            </p:txEl>
                                          </p:spTgt>
                                        </p:tgtEl>
                                        <p:attrNameLst>
                                          <p:attrName>style.visibility</p:attrName>
                                        </p:attrNameLst>
                                      </p:cBhvr>
                                      <p:to>
                                        <p:strVal val="visible"/>
                                      </p:to>
                                    </p:set>
                                    <p:animEffect transition="in" filter="fade">
                                      <p:cBhvr>
                                        <p:cTn id="27" dur="1000"/>
                                        <p:tgtEl>
                                          <p:spTgt spid="1207299">
                                            <p:txEl>
                                              <p:pRg st="9" end="9"/>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1207299">
                                            <p:txEl>
                                              <p:pRg st="10" end="10"/>
                                            </p:txEl>
                                          </p:spTgt>
                                        </p:tgtEl>
                                        <p:attrNameLst>
                                          <p:attrName>style.visibility</p:attrName>
                                        </p:attrNameLst>
                                      </p:cBhvr>
                                      <p:to>
                                        <p:strVal val="visible"/>
                                      </p:to>
                                    </p:set>
                                    <p:animEffect transition="in" filter="fade">
                                      <p:cBhvr>
                                        <p:cTn id="30" dur="1000"/>
                                        <p:tgtEl>
                                          <p:spTgt spid="1207299">
                                            <p:txEl>
                                              <p:pRg st="10" end="1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5" presetClass="path" presetSubtype="0" accel="50000" decel="50000" fill="hold" nodeType="clickEffect">
                                  <p:stCondLst>
                                    <p:cond delay="0"/>
                                  </p:stCondLst>
                                  <p:childTnLst>
                                    <p:animMotion origin="layout" path="M 3.88889E-6 2.96296E-6 L -0.46459 2.96296E-6 " pathEditMode="relative" rAng="0" ptsTypes="AA">
                                      <p:cBhvr>
                                        <p:cTn id="34" dur="2000" fill="hold"/>
                                        <p:tgtEl>
                                          <p:spTgt spid="1207301"/>
                                        </p:tgtEl>
                                        <p:attrNameLst>
                                          <p:attrName>ppt_x</p:attrName>
                                          <p:attrName>ppt_y</p:attrName>
                                        </p:attrNameLst>
                                      </p:cBhvr>
                                      <p:rCtr x="-23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67544" y="836712"/>
            <a:ext cx="8229600" cy="681965"/>
          </a:xfrm>
        </p:spPr>
        <p:txBody>
          <a:bodyPr>
            <a:normAutofit fontScale="90000"/>
          </a:bodyPr>
          <a:lstStyle/>
          <a:p>
            <a:r>
              <a:rPr lang="en-US" sz="3600" b="1" dirty="0" smtClean="0">
                <a:solidFill>
                  <a:schemeClr val="tx1"/>
                </a:solidFill>
                <a:latin typeface="Cambria" pitchFamily="18" charset="0"/>
                <a:ea typeface="Tahoma" pitchFamily="34" charset="0"/>
                <a:cs typeface="Tahoma" pitchFamily="34" charset="0"/>
              </a:rPr>
              <a:t>Interviews</a:t>
            </a:r>
            <a:r>
              <a:rPr lang="en-US" sz="3600" b="1" dirty="0" smtClean="0">
                <a:solidFill>
                  <a:srgbClr val="5E9CAE"/>
                </a:solidFill>
                <a:latin typeface="Cambria" pitchFamily="18" charset="0"/>
                <a:ea typeface="Tahoma" pitchFamily="34" charset="0"/>
                <a:cs typeface="Tahoma" pitchFamily="34" charset="0"/>
              </a:rPr>
              <a:t> </a:t>
            </a:r>
            <a:br>
              <a:rPr lang="en-US" sz="3600" b="1" dirty="0" smtClean="0">
                <a:solidFill>
                  <a:srgbClr val="5E9CAE"/>
                </a:solidFill>
                <a:latin typeface="Cambria" pitchFamily="18" charset="0"/>
                <a:ea typeface="Tahoma" pitchFamily="34" charset="0"/>
                <a:cs typeface="Tahoma" pitchFamily="34" charset="0"/>
              </a:rPr>
            </a:br>
            <a:r>
              <a:rPr lang="en-US" sz="3600" b="1" dirty="0" smtClean="0">
                <a:solidFill>
                  <a:srgbClr val="5E9CAE"/>
                </a:solidFill>
                <a:latin typeface="Cambria" pitchFamily="18" charset="0"/>
                <a:ea typeface="Tahoma" pitchFamily="34" charset="0"/>
                <a:cs typeface="Tahoma" pitchFamily="34" charset="0"/>
              </a:rPr>
              <a:t>Why do universities interview?</a:t>
            </a:r>
          </a:p>
        </p:txBody>
      </p:sp>
      <p:sp>
        <p:nvSpPr>
          <p:cNvPr id="4099" name="Rectangle 3"/>
          <p:cNvSpPr>
            <a:spLocks noGrp="1" noChangeArrowheads="1"/>
          </p:cNvSpPr>
          <p:nvPr>
            <p:ph type="body" idx="1"/>
          </p:nvPr>
        </p:nvSpPr>
        <p:spPr>
          <a:xfrm>
            <a:off x="450850" y="2350213"/>
            <a:ext cx="8229600" cy="3347202"/>
          </a:xfrm>
        </p:spPr>
        <p:txBody>
          <a:bodyPr/>
          <a:lstStyle/>
          <a:p>
            <a:pPr>
              <a:buClr>
                <a:srgbClr val="5E9CAE"/>
              </a:buClr>
            </a:pPr>
            <a:r>
              <a:rPr lang="en-US" sz="2200" dirty="0" smtClean="0">
                <a:solidFill>
                  <a:schemeClr val="tx1"/>
                </a:solidFill>
                <a:latin typeface="Cambria" pitchFamily="18" charset="0"/>
                <a:ea typeface="Tahoma" pitchFamily="34" charset="0"/>
                <a:cs typeface="Tahoma" pitchFamily="34" charset="0"/>
              </a:rPr>
              <a:t>Requirement of external body (e.g. Nursing and Midwifery Council)</a:t>
            </a:r>
          </a:p>
          <a:p>
            <a:pPr>
              <a:buClr>
                <a:srgbClr val="5E9CAE"/>
              </a:buClr>
            </a:pPr>
            <a:r>
              <a:rPr lang="en-US" sz="2200" dirty="0" smtClean="0">
                <a:solidFill>
                  <a:schemeClr val="tx1"/>
                </a:solidFill>
                <a:latin typeface="Cambria" pitchFamily="18" charset="0"/>
                <a:ea typeface="Tahoma" pitchFamily="34" charset="0"/>
                <a:cs typeface="Tahoma" pitchFamily="34" charset="0"/>
              </a:rPr>
              <a:t> More applicants than places</a:t>
            </a:r>
          </a:p>
          <a:p>
            <a:pPr>
              <a:buClr>
                <a:srgbClr val="5E9CAE"/>
              </a:buClr>
            </a:pPr>
            <a:r>
              <a:rPr lang="en-US" sz="2200" dirty="0" smtClean="0">
                <a:solidFill>
                  <a:schemeClr val="tx1"/>
                </a:solidFill>
                <a:latin typeface="Cambria" pitchFamily="18" charset="0"/>
                <a:ea typeface="Tahoma" pitchFamily="34" charset="0"/>
                <a:cs typeface="Tahoma" pitchFamily="34" charset="0"/>
              </a:rPr>
              <a:t> Vocational or practical courses</a:t>
            </a:r>
          </a:p>
          <a:p>
            <a:pPr>
              <a:buClr>
                <a:srgbClr val="5E9CAE"/>
              </a:buClr>
            </a:pPr>
            <a:r>
              <a:rPr lang="en-US" sz="2200" dirty="0" smtClean="0">
                <a:solidFill>
                  <a:schemeClr val="tx1"/>
                </a:solidFill>
                <a:latin typeface="Cambria" pitchFamily="18" charset="0"/>
                <a:ea typeface="Tahoma" pitchFamily="34" charset="0"/>
                <a:cs typeface="Tahoma" pitchFamily="34" charset="0"/>
              </a:rPr>
              <a:t> Quiz your knowledge &amp; skill set</a:t>
            </a:r>
          </a:p>
          <a:p>
            <a:pPr>
              <a:buClr>
                <a:srgbClr val="5E9CAE"/>
              </a:buClr>
            </a:pPr>
            <a:r>
              <a:rPr lang="en-US" sz="2200" dirty="0" smtClean="0">
                <a:solidFill>
                  <a:schemeClr val="tx1"/>
                </a:solidFill>
                <a:latin typeface="Cambria" pitchFamily="18" charset="0"/>
                <a:ea typeface="Tahoma" pitchFamily="34" charset="0"/>
                <a:cs typeface="Tahoma" pitchFamily="34" charset="0"/>
              </a:rPr>
              <a:t> Build on Personal Statement &amp; to find out more about you</a:t>
            </a:r>
          </a:p>
          <a:p>
            <a:pPr>
              <a:buClr>
                <a:srgbClr val="5E9CAE"/>
              </a:buClr>
            </a:pPr>
            <a:r>
              <a:rPr lang="en-US" sz="2200" dirty="0" smtClean="0">
                <a:solidFill>
                  <a:schemeClr val="tx1"/>
                </a:solidFill>
                <a:latin typeface="Cambria" pitchFamily="18" charset="0"/>
                <a:ea typeface="Tahoma" pitchFamily="34" charset="0"/>
                <a:cs typeface="Tahoma" pitchFamily="34" charset="0"/>
              </a:rPr>
              <a:t> Opportunity to find out more about institution and ask questions</a:t>
            </a:r>
          </a:p>
          <a:p>
            <a:pPr>
              <a:buClr>
                <a:srgbClr val="5E9CAE"/>
              </a:buClr>
            </a:pPr>
            <a:endParaRPr lang="en-US" sz="2200" dirty="0" smtClean="0">
              <a:solidFill>
                <a:schemeClr val="tx1"/>
              </a:solidFill>
              <a:latin typeface="Cambria" pitchFamily="18" charset="0"/>
              <a:ea typeface="Tahoma" pitchFamily="34" charset="0"/>
              <a:cs typeface="Tahoma" pitchFamily="34" charset="0"/>
            </a:endParaRPr>
          </a:p>
        </p:txBody>
      </p:sp>
      <p:sp>
        <p:nvSpPr>
          <p:cNvPr id="4"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7"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8"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937165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0850" y="696668"/>
            <a:ext cx="8229600" cy="738237"/>
          </a:xfrm>
        </p:spPr>
        <p:txBody>
          <a:bodyPr/>
          <a:lstStyle/>
          <a:p>
            <a:r>
              <a:rPr lang="en-US" sz="3600" b="1" dirty="0" smtClean="0">
                <a:solidFill>
                  <a:srgbClr val="5E9CAE"/>
                </a:solidFill>
                <a:latin typeface="Cambria" pitchFamily="18" charset="0"/>
                <a:ea typeface="Tahoma" pitchFamily="34" charset="0"/>
                <a:cs typeface="Tahoma" pitchFamily="34" charset="0"/>
              </a:rPr>
              <a:t>Types of interview</a:t>
            </a:r>
          </a:p>
        </p:txBody>
      </p:sp>
      <p:sp>
        <p:nvSpPr>
          <p:cNvPr id="5123" name="Rectangle 3"/>
          <p:cNvSpPr>
            <a:spLocks noGrp="1" noChangeArrowheads="1"/>
          </p:cNvSpPr>
          <p:nvPr>
            <p:ph type="body" idx="1"/>
          </p:nvPr>
        </p:nvSpPr>
        <p:spPr>
          <a:xfrm>
            <a:off x="450850" y="1811216"/>
            <a:ext cx="5183945" cy="3417984"/>
          </a:xfrm>
        </p:spPr>
        <p:txBody>
          <a:bodyPr>
            <a:normAutofit/>
          </a:bodyPr>
          <a:lstStyle/>
          <a:p>
            <a:pPr>
              <a:buClr>
                <a:srgbClr val="5E9CAE"/>
              </a:buClr>
              <a:buNone/>
            </a:pPr>
            <a:endParaRPr lang="en-US" sz="2400" dirty="0" smtClean="0">
              <a:solidFill>
                <a:schemeClr val="tx1"/>
              </a:solidFill>
              <a:latin typeface="Cambria" pitchFamily="18" charset="0"/>
              <a:ea typeface="Tahoma" pitchFamily="34" charset="0"/>
              <a:cs typeface="Tahoma" pitchFamily="34" charset="0"/>
            </a:endParaRPr>
          </a:p>
          <a:p>
            <a:pPr>
              <a:buClr>
                <a:srgbClr val="5E9CAE"/>
              </a:buClr>
            </a:pPr>
            <a:r>
              <a:rPr lang="en-US" sz="2400" dirty="0" smtClean="0">
                <a:solidFill>
                  <a:schemeClr val="tx1"/>
                </a:solidFill>
                <a:latin typeface="Cambria" pitchFamily="18" charset="0"/>
                <a:ea typeface="Tahoma" pitchFamily="34" charset="0"/>
                <a:cs typeface="Tahoma" pitchFamily="34" charset="0"/>
              </a:rPr>
              <a:t>One-to-one</a:t>
            </a:r>
          </a:p>
          <a:p>
            <a:pPr>
              <a:buClr>
                <a:srgbClr val="5E9CAE"/>
              </a:buClr>
            </a:pPr>
            <a:r>
              <a:rPr lang="en-US" sz="2400" dirty="0" smtClean="0">
                <a:solidFill>
                  <a:schemeClr val="tx1"/>
                </a:solidFill>
                <a:latin typeface="Cambria" pitchFamily="18" charset="0"/>
                <a:ea typeface="Tahoma" pitchFamily="34" charset="0"/>
                <a:cs typeface="Tahoma" pitchFamily="34" charset="0"/>
              </a:rPr>
              <a:t> Panel (2 or more interviewers)</a:t>
            </a:r>
          </a:p>
          <a:p>
            <a:pPr>
              <a:buClr>
                <a:srgbClr val="5E9CAE"/>
              </a:buClr>
            </a:pPr>
            <a:r>
              <a:rPr lang="en-US" sz="2400" dirty="0" smtClean="0">
                <a:solidFill>
                  <a:schemeClr val="tx1"/>
                </a:solidFill>
                <a:latin typeface="Cambria" pitchFamily="18" charset="0"/>
                <a:ea typeface="Tahoma" pitchFamily="34" charset="0"/>
                <a:cs typeface="Tahoma" pitchFamily="34" charset="0"/>
              </a:rPr>
              <a:t> Presentation</a:t>
            </a:r>
          </a:p>
          <a:p>
            <a:pPr>
              <a:buClr>
                <a:srgbClr val="5E9CAE"/>
              </a:buClr>
            </a:pPr>
            <a:r>
              <a:rPr lang="en-US" sz="2400" dirty="0" smtClean="0">
                <a:solidFill>
                  <a:schemeClr val="tx1"/>
                </a:solidFill>
                <a:latin typeface="Cambria" pitchFamily="18" charset="0"/>
                <a:ea typeface="Tahoma" pitchFamily="34" charset="0"/>
                <a:cs typeface="Tahoma" pitchFamily="34" charset="0"/>
              </a:rPr>
              <a:t> Activity/test (e.g. language/numeracy)</a:t>
            </a:r>
          </a:p>
          <a:p>
            <a:pPr>
              <a:buClr>
                <a:srgbClr val="5E9CAE"/>
              </a:buClr>
            </a:pPr>
            <a:r>
              <a:rPr lang="en-US" sz="2400" dirty="0" smtClean="0">
                <a:solidFill>
                  <a:schemeClr val="tx1"/>
                </a:solidFill>
                <a:latin typeface="Cambria" pitchFamily="18" charset="0"/>
                <a:ea typeface="Tahoma" pitchFamily="34" charset="0"/>
                <a:cs typeface="Tahoma" pitchFamily="34" charset="0"/>
              </a:rPr>
              <a:t> Group interviews</a:t>
            </a:r>
          </a:p>
          <a:p>
            <a:pPr>
              <a:buClr>
                <a:srgbClr val="5E9CAE"/>
              </a:buClr>
            </a:pPr>
            <a:endParaRPr lang="en-US" dirty="0" smtClean="0">
              <a:solidFill>
                <a:schemeClr val="tx1"/>
              </a:solidFill>
              <a:latin typeface="Tahoma" pitchFamily="34" charset="0"/>
              <a:ea typeface="Tahoma" pitchFamily="34" charset="0"/>
              <a:cs typeface="Tahoma" pitchFamily="34" charset="0"/>
            </a:endParaRPr>
          </a:p>
        </p:txBody>
      </p:sp>
      <p:sp>
        <p:nvSpPr>
          <p:cNvPr id="5" name="Rectangle 29"/>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6"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6148" name="Picture 4" descr="http://www.careerrocketeer.com/wp-content/uploads/Panel-Interview.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08104" y="2492896"/>
            <a:ext cx="3168352" cy="190101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t3.gstatic.com/images?q=tbn:ANd9GcSV_DGG_qjMrJ0SEEiDP2uV5Y7mIBciWBbwxyDo432KiyVE3YhOjH3EP_ZS">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48940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2.warwick.ac.uk/fac/soc/wie/teaching/frm2/research.jpg"/>
          <p:cNvPicPr>
            <a:picLocks noChangeArrowheads="1"/>
          </p:cNvPicPr>
          <p:nvPr/>
        </p:nvPicPr>
        <p:blipFill>
          <a:blip r:embed="rId2" cstate="email"/>
          <a:srcRect/>
          <a:stretch>
            <a:fillRect/>
          </a:stretch>
        </p:blipFill>
        <p:spPr bwMode="auto">
          <a:xfrm>
            <a:off x="6149442" y="1556792"/>
            <a:ext cx="2448392" cy="3231152"/>
          </a:xfrm>
          <a:prstGeom prst="rect">
            <a:avLst/>
          </a:prstGeom>
          <a:ln>
            <a:noFill/>
          </a:ln>
          <a:effectLst>
            <a:softEdge rad="112500"/>
          </a:effectLst>
        </p:spPr>
      </p:pic>
      <p:sp>
        <p:nvSpPr>
          <p:cNvPr id="97287" name="Title 1"/>
          <p:cNvSpPr>
            <a:spLocks noGrp="1"/>
          </p:cNvSpPr>
          <p:nvPr>
            <p:ph type="title"/>
          </p:nvPr>
        </p:nvSpPr>
        <p:spPr/>
        <p:txBody>
          <a:bodyPr/>
          <a:lstStyle/>
          <a:p>
            <a:r>
              <a:rPr lang="en-GB" dirty="0" smtClean="0">
                <a:latin typeface="Cambria" pitchFamily="18" charset="0"/>
              </a:rPr>
              <a:t>What’s next?</a:t>
            </a:r>
            <a:endParaRPr lang="en-US" dirty="0" smtClean="0">
              <a:latin typeface="Cambria" pitchFamily="18" charset="0"/>
            </a:endParaRPr>
          </a:p>
        </p:txBody>
      </p:sp>
      <p:sp>
        <p:nvSpPr>
          <p:cNvPr id="3" name="Content Placeholder 2"/>
          <p:cNvSpPr>
            <a:spLocks noGrp="1"/>
          </p:cNvSpPr>
          <p:nvPr>
            <p:ph idx="1"/>
          </p:nvPr>
        </p:nvSpPr>
        <p:spPr>
          <a:xfrm>
            <a:off x="323528" y="1772816"/>
            <a:ext cx="5351314" cy="3631927"/>
          </a:xfrm>
        </p:spPr>
        <p:txBody>
          <a:bodyPr>
            <a:normAutofit fontScale="70000" lnSpcReduction="20000"/>
          </a:bodyPr>
          <a:lstStyle/>
          <a:p>
            <a:pPr>
              <a:lnSpc>
                <a:spcPct val="120000"/>
              </a:lnSpc>
            </a:pPr>
            <a:r>
              <a:rPr lang="en-GB" b="1" dirty="0" smtClean="0">
                <a:latin typeface="Cambria" pitchFamily="18" charset="0"/>
              </a:rPr>
              <a:t>Activity: Start creating your mind maps. </a:t>
            </a:r>
          </a:p>
          <a:p>
            <a:pPr>
              <a:lnSpc>
                <a:spcPct val="120000"/>
              </a:lnSpc>
            </a:pPr>
            <a:endParaRPr lang="en-GB" dirty="0" smtClean="0">
              <a:latin typeface="Cambria" pitchFamily="18" charset="0"/>
            </a:endParaRPr>
          </a:p>
          <a:p>
            <a:pPr>
              <a:lnSpc>
                <a:spcPct val="120000"/>
              </a:lnSpc>
            </a:pPr>
            <a:r>
              <a:rPr lang="en-GB" dirty="0" smtClean="0">
                <a:latin typeface="Cambria" pitchFamily="18" charset="0"/>
              </a:rPr>
              <a:t>Research, research, research!</a:t>
            </a:r>
          </a:p>
          <a:p>
            <a:pPr>
              <a:lnSpc>
                <a:spcPct val="120000"/>
              </a:lnSpc>
              <a:buNone/>
            </a:pPr>
            <a:endParaRPr lang="en-GB" dirty="0" smtClean="0">
              <a:latin typeface="Cambria" pitchFamily="18" charset="0"/>
            </a:endParaRPr>
          </a:p>
          <a:p>
            <a:pPr marL="0" indent="0">
              <a:lnSpc>
                <a:spcPct val="120000"/>
              </a:lnSpc>
            </a:pPr>
            <a:r>
              <a:rPr lang="en-GB" dirty="0" smtClean="0">
                <a:latin typeface="Cambria" pitchFamily="18" charset="0"/>
              </a:rPr>
              <a:t>     Attend open days (</a:t>
            </a:r>
            <a:r>
              <a:rPr lang="en-GB" dirty="0" smtClean="0">
                <a:latin typeface="Cambria" pitchFamily="18" charset="0"/>
                <a:hlinkClick r:id="rId3"/>
              </a:rPr>
              <a:t>www.opendays.com</a:t>
            </a:r>
            <a:r>
              <a:rPr lang="en-GB" dirty="0" smtClean="0">
                <a:latin typeface="Cambria" pitchFamily="18" charset="0"/>
              </a:rPr>
              <a:t>) </a:t>
            </a:r>
          </a:p>
          <a:p>
            <a:pPr>
              <a:lnSpc>
                <a:spcPct val="120000"/>
              </a:lnSpc>
              <a:buNone/>
            </a:pPr>
            <a:endParaRPr lang="en-GB" dirty="0" smtClean="0">
              <a:latin typeface="Cambria" pitchFamily="18" charset="0"/>
            </a:endParaRPr>
          </a:p>
          <a:p>
            <a:pPr>
              <a:lnSpc>
                <a:spcPct val="120000"/>
              </a:lnSpc>
            </a:pPr>
            <a:r>
              <a:rPr lang="en-GB" dirty="0" smtClean="0">
                <a:latin typeface="Cambria" pitchFamily="18" charset="0"/>
              </a:rPr>
              <a:t> Make sure you stand out from the crowd</a:t>
            </a:r>
          </a:p>
        </p:txBody>
      </p:sp>
      <p:sp>
        <p:nvSpPr>
          <p:cNvPr id="11" name="Rectangle 29"/>
          <p:cNvSpPr>
            <a:spLocks noChangeArrowheads="1"/>
          </p:cNvSpPr>
          <p:nvPr/>
        </p:nvSpPr>
        <p:spPr bwMode="auto">
          <a:xfrm>
            <a:off x="-17657"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12" name="Text Box 41"/>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dirty="0">
                <a:solidFill>
                  <a:schemeClr val="bg1"/>
                </a:solidFill>
                <a:latin typeface="Tahoma" pitchFamily="34" charset="0"/>
              </a:rPr>
              <a:t>EXPECT TO ACHIEVE</a:t>
            </a:r>
          </a:p>
        </p:txBody>
      </p:sp>
      <p:pic>
        <p:nvPicPr>
          <p:cNvPr id="10" name="Picture 4" descr="http://t3.gstatic.com/images?q=tbn:ANd9GcSV_DGG_qjMrJ0SEEiDP2uV5Y7mIBciWBbwxyDo432KiyVE3YhOjH3EP_Z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8601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52226"/>
                                        </p:tgtEl>
                                        <p:attrNameLst>
                                          <p:attrName>style.visibility</p:attrName>
                                        </p:attrNameLst>
                                      </p:cBhvr>
                                      <p:to>
                                        <p:strVal val="visible"/>
                                      </p:to>
                                    </p:set>
                                    <p:animEffect transition="in" filter="fade">
                                      <p:cBhvr>
                                        <p:cTn id="20" dur="1000"/>
                                        <p:tgtEl>
                                          <p:spTgt spid="5222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ChangeArrowheads="1"/>
          </p:cNvSpPr>
          <p:nvPr/>
        </p:nvSpPr>
        <p:spPr bwMode="auto">
          <a:xfrm>
            <a:off x="347663" y="782638"/>
            <a:ext cx="70866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en-GB" sz="4000" b="1">
                <a:solidFill>
                  <a:srgbClr val="5E9CAE"/>
                </a:solidFill>
                <a:latin typeface="Cambria" pitchFamily="18" charset="0"/>
              </a:rPr>
              <a:t>How to find out more….</a:t>
            </a:r>
            <a:endParaRPr lang="en-GB" sz="4000" b="1">
              <a:latin typeface="Cambria" pitchFamily="18" charset="0"/>
            </a:endParaRPr>
          </a:p>
        </p:txBody>
      </p:sp>
      <p:sp>
        <p:nvSpPr>
          <p:cNvPr id="18435" name="Rectangle 11"/>
          <p:cNvSpPr>
            <a:spLocks noChangeArrowheads="1"/>
          </p:cNvSpPr>
          <p:nvPr/>
        </p:nvSpPr>
        <p:spPr bwMode="auto">
          <a:xfrm>
            <a:off x="0" y="0"/>
            <a:ext cx="8778875" cy="528638"/>
          </a:xfrm>
          <a:prstGeom prst="rect">
            <a:avLst/>
          </a:prstGeom>
          <a:solidFill>
            <a:srgbClr val="5E9CAE"/>
          </a:solidFill>
          <a:ln>
            <a:noFill/>
          </a:ln>
          <a:extLst>
            <a:ext uri="{91240B29-F687-4F45-9708-019B960494DF}">
              <a14:hiddenLine xmlns:a14="http://schemas.microsoft.com/office/drawing/2010/main" w="0">
                <a:solidFill>
                  <a:srgbClr val="000000"/>
                </a:solidFill>
                <a:miter lim="800000"/>
                <a:headEnd/>
                <a:tailEnd/>
              </a14:hiddenLine>
            </a:ext>
          </a:extLst>
        </p:spPr>
        <p:txBody>
          <a:bodyPr wrap="none" anchor="ctr"/>
          <a:lstStyle/>
          <a:p>
            <a:pPr algn="ctr" eaLnBrk="0" hangingPunct="0"/>
            <a:endParaRPr lang="en-US"/>
          </a:p>
        </p:txBody>
      </p:sp>
      <p:sp>
        <p:nvSpPr>
          <p:cNvPr id="18436" name="Text Box 12"/>
          <p:cNvSpPr txBox="1">
            <a:spLocks noChangeArrowheads="1"/>
          </p:cNvSpPr>
          <p:nvPr/>
        </p:nvSpPr>
        <p:spPr bwMode="auto">
          <a:xfrm>
            <a:off x="450850" y="153988"/>
            <a:ext cx="16573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algn="ctr"/>
            <a:r>
              <a:rPr lang="en-US" sz="1400">
                <a:solidFill>
                  <a:schemeClr val="bg1"/>
                </a:solidFill>
                <a:latin typeface="Tahoma" pitchFamily="34" charset="0"/>
              </a:rPr>
              <a:t>EXPECT TO ACHIEVE</a:t>
            </a:r>
          </a:p>
        </p:txBody>
      </p:sp>
      <p:sp>
        <p:nvSpPr>
          <p:cNvPr id="18439" name="TextBox 1"/>
          <p:cNvSpPr txBox="1">
            <a:spLocks noChangeArrowheads="1"/>
          </p:cNvSpPr>
          <p:nvPr/>
        </p:nvSpPr>
        <p:spPr bwMode="auto">
          <a:xfrm>
            <a:off x="217488" y="1772816"/>
            <a:ext cx="5718175"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rgbClr val="003A6B"/>
                </a:solidFill>
                <a:latin typeface="Arial" pitchFamily="34" charset="0"/>
              </a:defRPr>
            </a:lvl1pPr>
            <a:lvl2pPr marL="742950" indent="-285750" eaLnBrk="0" hangingPunct="0">
              <a:defRPr sz="2400">
                <a:solidFill>
                  <a:srgbClr val="003A6B"/>
                </a:solidFill>
                <a:latin typeface="Arial" pitchFamily="34" charset="0"/>
              </a:defRPr>
            </a:lvl2pPr>
            <a:lvl3pPr marL="1143000" indent="-228600" eaLnBrk="0" hangingPunct="0">
              <a:defRPr sz="2400">
                <a:solidFill>
                  <a:srgbClr val="003A6B"/>
                </a:solidFill>
                <a:latin typeface="Arial" pitchFamily="34" charset="0"/>
              </a:defRPr>
            </a:lvl3pPr>
            <a:lvl4pPr marL="1600200" indent="-228600" eaLnBrk="0" hangingPunct="0">
              <a:defRPr sz="2400">
                <a:solidFill>
                  <a:srgbClr val="003A6B"/>
                </a:solidFill>
                <a:latin typeface="Arial" pitchFamily="34" charset="0"/>
              </a:defRPr>
            </a:lvl4pPr>
            <a:lvl5pPr marL="2057400" indent="-228600" eaLnBrk="0" hangingPunct="0">
              <a:defRPr sz="2400">
                <a:solidFill>
                  <a:srgbClr val="003A6B"/>
                </a:solidFill>
                <a:latin typeface="Arial" pitchFamily="34" charset="0"/>
              </a:defRPr>
            </a:lvl5pPr>
            <a:lvl6pPr marL="2514600" indent="-228600" eaLnBrk="0" fontAlgn="base" hangingPunct="0">
              <a:spcBef>
                <a:spcPct val="0"/>
              </a:spcBef>
              <a:spcAft>
                <a:spcPct val="0"/>
              </a:spcAft>
              <a:defRPr sz="2400">
                <a:solidFill>
                  <a:srgbClr val="003A6B"/>
                </a:solidFill>
                <a:latin typeface="Arial" pitchFamily="34" charset="0"/>
              </a:defRPr>
            </a:lvl6pPr>
            <a:lvl7pPr marL="2971800" indent="-228600" eaLnBrk="0" fontAlgn="base" hangingPunct="0">
              <a:spcBef>
                <a:spcPct val="0"/>
              </a:spcBef>
              <a:spcAft>
                <a:spcPct val="0"/>
              </a:spcAft>
              <a:defRPr sz="2400">
                <a:solidFill>
                  <a:srgbClr val="003A6B"/>
                </a:solidFill>
                <a:latin typeface="Arial" pitchFamily="34" charset="0"/>
              </a:defRPr>
            </a:lvl7pPr>
            <a:lvl8pPr marL="3429000" indent="-228600" eaLnBrk="0" fontAlgn="base" hangingPunct="0">
              <a:spcBef>
                <a:spcPct val="0"/>
              </a:spcBef>
              <a:spcAft>
                <a:spcPct val="0"/>
              </a:spcAft>
              <a:defRPr sz="2400">
                <a:solidFill>
                  <a:srgbClr val="003A6B"/>
                </a:solidFill>
                <a:latin typeface="Arial" pitchFamily="34" charset="0"/>
              </a:defRPr>
            </a:lvl8pPr>
            <a:lvl9pPr marL="3886200" indent="-228600" eaLnBrk="0" fontAlgn="base" hangingPunct="0">
              <a:spcBef>
                <a:spcPct val="0"/>
              </a:spcBef>
              <a:spcAft>
                <a:spcPct val="0"/>
              </a:spcAft>
              <a:defRPr sz="2400">
                <a:solidFill>
                  <a:srgbClr val="003A6B"/>
                </a:solidFill>
                <a:latin typeface="Arial" pitchFamily="34" charset="0"/>
              </a:defRPr>
            </a:lvl9pPr>
          </a:lstStyle>
          <a:p>
            <a:pPr eaLnBrk="1" hangingPunct="1"/>
            <a:r>
              <a:rPr lang="en-GB" sz="2000" b="1" dirty="0" smtClean="0">
                <a:solidFill>
                  <a:schemeClr val="tx1"/>
                </a:solidFill>
                <a:latin typeface="Cambria" panose="02040503050406030204" pitchFamily="18" charset="0"/>
              </a:rPr>
              <a:t>Key websites: </a:t>
            </a:r>
          </a:p>
          <a:p>
            <a:pPr eaLnBrk="1" hangingPunct="1"/>
            <a:r>
              <a:rPr lang="en-GB" sz="2000" dirty="0">
                <a:solidFill>
                  <a:schemeClr val="tx1"/>
                </a:solidFill>
                <a:latin typeface="Cambria" pitchFamily="18" charset="0"/>
                <a:hlinkClick r:id="rId4"/>
              </a:rPr>
              <a:t>www.ucas.co.uk</a:t>
            </a:r>
            <a:r>
              <a:rPr lang="en-GB" sz="2000" dirty="0">
                <a:solidFill>
                  <a:schemeClr val="tx1"/>
                </a:solidFill>
                <a:latin typeface="Cambria" pitchFamily="18" charset="0"/>
              </a:rPr>
              <a:t> </a:t>
            </a:r>
            <a:endParaRPr lang="en-GB" sz="2000" b="1" dirty="0">
              <a:solidFill>
                <a:schemeClr val="tx1"/>
              </a:solidFill>
              <a:latin typeface="Cambria" pitchFamily="18" charset="0"/>
              <a:hlinkClick r:id="rId5"/>
            </a:endParaRPr>
          </a:p>
          <a:p>
            <a:pPr eaLnBrk="1" hangingPunct="1"/>
            <a:endParaRPr lang="en-GB" sz="2000" dirty="0" smtClean="0">
              <a:solidFill>
                <a:schemeClr val="tx1"/>
              </a:solidFill>
              <a:latin typeface="Cambria" pitchFamily="18" charset="0"/>
            </a:endParaRPr>
          </a:p>
          <a:p>
            <a:pPr eaLnBrk="1" hangingPunct="1"/>
            <a:r>
              <a:rPr lang="en-GB" sz="2000" b="1" dirty="0" smtClean="0">
                <a:solidFill>
                  <a:schemeClr val="tx1"/>
                </a:solidFill>
                <a:latin typeface="Cambria" pitchFamily="18" charset="0"/>
              </a:rPr>
              <a:t>UCAS Guides: </a:t>
            </a:r>
            <a:r>
              <a:rPr lang="en-GB" sz="2000" dirty="0">
                <a:latin typeface="Cambria" panose="02040503050406030204" pitchFamily="18" charset="0"/>
                <a:hlinkClick r:id="rId6"/>
              </a:rPr>
              <a:t>http://www.ucas.ac.uk/students/applying/howtoapply/personalstatement/</a:t>
            </a:r>
            <a:endParaRPr lang="en-GB" sz="2000" dirty="0">
              <a:solidFill>
                <a:schemeClr val="tx1"/>
              </a:solidFill>
              <a:latin typeface="Cambria" pitchFamily="18" charset="0"/>
            </a:endParaRPr>
          </a:p>
          <a:p>
            <a:pPr eaLnBrk="1" hangingPunct="1"/>
            <a:endParaRPr lang="en-GB" dirty="0" smtClean="0">
              <a:solidFill>
                <a:schemeClr val="tx1"/>
              </a:solidFill>
              <a:latin typeface="Cambria" pitchFamily="18" charset="0"/>
            </a:endParaRPr>
          </a:p>
          <a:p>
            <a:pPr eaLnBrk="1" hangingPunct="1"/>
            <a:r>
              <a:rPr lang="en-GB" sz="2000" b="1" dirty="0" smtClean="0">
                <a:solidFill>
                  <a:schemeClr val="tx1"/>
                </a:solidFill>
                <a:latin typeface="Cambria" pitchFamily="18" charset="0"/>
              </a:rPr>
              <a:t>The Student Room: </a:t>
            </a:r>
            <a:r>
              <a:rPr lang="en-GB" sz="2000" dirty="0">
                <a:latin typeface="Cambria" panose="02040503050406030204" pitchFamily="18" charset="0"/>
                <a:hlinkClick r:id="rId7"/>
              </a:rPr>
              <a:t>http://www.thestudentroom.co.uk/wiki/Personal_Statement_Library</a:t>
            </a:r>
            <a:endParaRPr lang="en-GB" sz="2000" dirty="0">
              <a:solidFill>
                <a:schemeClr val="tx1"/>
              </a:solidFill>
              <a:latin typeface="Cambria" pitchFamily="18" charset="0"/>
            </a:endParaRPr>
          </a:p>
          <a:p>
            <a:pPr eaLnBrk="1" hangingPunct="1"/>
            <a:endParaRPr lang="en-GB" dirty="0" smtClean="0">
              <a:solidFill>
                <a:schemeClr val="tx1"/>
              </a:solidFill>
              <a:latin typeface="Cambria" pitchFamily="18" charset="0"/>
            </a:endParaRPr>
          </a:p>
          <a:p>
            <a:pPr eaLnBrk="1" hangingPunct="1"/>
            <a:endParaRPr lang="en-GB" dirty="0">
              <a:solidFill>
                <a:schemeClr val="tx1"/>
              </a:solidFill>
              <a:latin typeface="Cambria" pitchFamily="18" charset="0"/>
            </a:endParaRPr>
          </a:p>
          <a:p>
            <a:pPr eaLnBrk="1" hangingPunct="1"/>
            <a:endParaRPr lang="en-GB" dirty="0">
              <a:solidFill>
                <a:schemeClr val="tx1"/>
              </a:solidFill>
              <a:latin typeface="Cambria" pitchFamily="18" charset="0"/>
            </a:endParaRPr>
          </a:p>
          <a:p>
            <a:pPr eaLnBrk="1" hangingPunct="1"/>
            <a:endParaRPr lang="en-GB" dirty="0">
              <a:solidFill>
                <a:schemeClr val="tx1"/>
              </a:solidFill>
              <a:latin typeface="Cambria" pitchFamily="18" charset="0"/>
            </a:endParaRPr>
          </a:p>
        </p:txBody>
      </p:sp>
      <p:pic>
        <p:nvPicPr>
          <p:cNvPr id="8" name="Picture 2" descr="http://www.freeclipartnow.com/d/41524-1/question-mark.jpg"/>
          <p:cNvPicPr>
            <a:picLocks noChangeAspect="1" noChangeArrowheads="1"/>
          </p:cNvPicPr>
          <p:nvPr/>
        </p:nvPicPr>
        <p:blipFill>
          <a:blip r:embed="rId8" cstate="print"/>
          <a:srcRect/>
          <a:stretch>
            <a:fillRect/>
          </a:stretch>
        </p:blipFill>
        <p:spPr bwMode="auto">
          <a:xfrm>
            <a:off x="6660232" y="1916832"/>
            <a:ext cx="2033166" cy="3015289"/>
          </a:xfrm>
          <a:prstGeom prst="rect">
            <a:avLst/>
          </a:prstGeom>
          <a:noFill/>
        </p:spPr>
      </p:pic>
      <p:pic>
        <p:nvPicPr>
          <p:cNvPr id="9" name="Picture 4" descr="http://t3.gstatic.com/images?q=tbn:ANd9GcSV_DGG_qjMrJ0SEEiDP2uV5Y7mIBciWBbwxyDo432KiyVE3YhOjH3EP_ZS">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61937" y="5604580"/>
            <a:ext cx="1428750" cy="9525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933323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heme/theme1.xml><?xml version="1.0" encoding="utf-8"?>
<a:theme xmlns:a="http://schemas.openxmlformats.org/drawingml/2006/main" name="1_Custom Design">
  <a:themeElements>
    <a:clrScheme name="Diploma">
      <a:dk1>
        <a:srgbClr val="000000"/>
      </a:dk1>
      <a:lt1>
        <a:srgbClr val="FFFFFF"/>
      </a:lt1>
      <a:dk2>
        <a:srgbClr val="D30022"/>
      </a:dk2>
      <a:lt2>
        <a:srgbClr val="A3A3A3"/>
      </a:lt2>
      <a:accent1>
        <a:srgbClr val="D30022"/>
      </a:accent1>
      <a:accent2>
        <a:srgbClr val="666666"/>
      </a:accent2>
      <a:accent3>
        <a:srgbClr val="CC065A"/>
      </a:accent3>
      <a:accent4>
        <a:srgbClr val="CCCCCC"/>
      </a:accent4>
      <a:accent5>
        <a:srgbClr val="804130"/>
      </a:accent5>
      <a:accent6>
        <a:srgbClr val="E6892B"/>
      </a:accent6>
      <a:hlink>
        <a:srgbClr val="000080"/>
      </a:hlink>
      <a:folHlink>
        <a:srgbClr val="6666FF"/>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8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8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16015</TotalTime>
  <Words>1657</Words>
  <Application>Microsoft Office PowerPoint</Application>
  <PresentationFormat>On-screen Show (4:3)</PresentationFormat>
  <Paragraphs>302</Paragraphs>
  <Slides>31</Slides>
  <Notes>29</Notes>
  <HiddenSlides>2</HiddenSlides>
  <MMClips>0</MMClips>
  <ScaleCrop>false</ScaleCrop>
  <HeadingPairs>
    <vt:vector size="4" baseType="variant">
      <vt:variant>
        <vt:lpstr>Theme</vt:lpstr>
      </vt:variant>
      <vt:variant>
        <vt:i4>2</vt:i4>
      </vt:variant>
      <vt:variant>
        <vt:lpstr>Slide Titles</vt:lpstr>
      </vt:variant>
      <vt:variant>
        <vt:i4>31</vt:i4>
      </vt:variant>
    </vt:vector>
  </HeadingPairs>
  <TitlesOfParts>
    <vt:vector size="33" baseType="lpstr">
      <vt:lpstr>1_Custom Design</vt:lpstr>
      <vt:lpstr>Office Theme</vt:lpstr>
      <vt:lpstr>PowerPoint Presentation</vt:lpstr>
      <vt:lpstr>PowerPoint Presentation</vt:lpstr>
      <vt:lpstr>PowerPoint Presentation</vt:lpstr>
      <vt:lpstr>UCAS – the next few weeks!</vt:lpstr>
      <vt:lpstr>PowerPoint Presentation</vt:lpstr>
      <vt:lpstr>The Importance of your personal statement</vt:lpstr>
      <vt:lpstr>What are admission tutors looking for?</vt:lpstr>
      <vt:lpstr>PowerPoint Presentation</vt:lpstr>
      <vt:lpstr>Personal Statement Timeline: Available on FROG</vt:lpstr>
      <vt:lpstr>Personal Statement Mind Map: Available on UCAS</vt:lpstr>
      <vt:lpstr>How to structure your Personal Statement</vt:lpstr>
      <vt:lpstr>PowerPoint Presentation</vt:lpstr>
      <vt:lpstr>How to structure your Personal Statement</vt:lpstr>
      <vt:lpstr>How to structure your Personal Statement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Don’t go over the top…</vt:lpstr>
      <vt:lpstr>Don’t go over the top…</vt:lpstr>
      <vt:lpstr>PowerPoint Presentation</vt:lpstr>
      <vt:lpstr>Edit, edit, edit! </vt:lpstr>
      <vt:lpstr>Summary: Personal Statement: Do’s &amp; Don’ts</vt:lpstr>
      <vt:lpstr>Interviews  Why do universities interview?</vt:lpstr>
      <vt:lpstr>Types of interview</vt:lpstr>
      <vt:lpstr>What’s next?</vt:lpstr>
      <vt:lpstr>PowerPoint Presentation</vt:lpstr>
    </vt:vector>
  </TitlesOfParts>
  <Company>UCAS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Hashmitta Patel</dc:creator>
  <cp:lastModifiedBy>owner</cp:lastModifiedBy>
  <cp:revision>923</cp:revision>
  <dcterms:created xsi:type="dcterms:W3CDTF">2005-06-24T13:04:06Z</dcterms:created>
  <dcterms:modified xsi:type="dcterms:W3CDTF">2020-01-06T08:53:37Z</dcterms:modified>
</cp:coreProperties>
</file>