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0"/>
  </p:notesMasterIdLst>
  <p:sldIdLst>
    <p:sldId id="1186" r:id="rId5"/>
    <p:sldId id="1205" r:id="rId6"/>
    <p:sldId id="343" r:id="rId7"/>
    <p:sldId id="1013" r:id="rId8"/>
    <p:sldId id="1269" r:id="rId9"/>
    <p:sldId id="1226" r:id="rId10"/>
    <p:sldId id="1016" r:id="rId11"/>
    <p:sldId id="1227" r:id="rId12"/>
    <p:sldId id="1207" r:id="rId13"/>
    <p:sldId id="1274" r:id="rId14"/>
    <p:sldId id="1127" r:id="rId15"/>
    <p:sldId id="1097" r:id="rId16"/>
    <p:sldId id="1105" r:id="rId17"/>
    <p:sldId id="1014" r:id="rId18"/>
    <p:sldId id="1123" r:id="rId19"/>
    <p:sldId id="260" r:id="rId20"/>
    <p:sldId id="1124" r:id="rId21"/>
    <p:sldId id="1125" r:id="rId22"/>
    <p:sldId id="1143" r:id="rId23"/>
    <p:sldId id="1163" r:id="rId24"/>
    <p:sldId id="1273" r:id="rId25"/>
    <p:sldId id="1272" r:id="rId26"/>
    <p:sldId id="257" r:id="rId27"/>
    <p:sldId id="1149" r:id="rId28"/>
    <p:sldId id="1275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A4D7CE-0A78-1F9E-779C-BE0D6A4B0C29}" v="98" dt="2025-06-11T14:37:20.3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D1DFFA-853F-4782-B41D-E71483CBCCDF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F4558E7-64BD-4DFA-BD11-1D41CB261B13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GB" sz="1800" b="0">
              <a:latin typeface="Century Gothic" panose="020B0502020202020204" pitchFamily="34" charset="0"/>
            </a:rPr>
            <a:t>Quality First </a:t>
          </a:r>
        </a:p>
        <a:p>
          <a:endParaRPr lang="en-GB" sz="1800" b="0">
            <a:latin typeface="Century Gothic" panose="020B0502020202020204" pitchFamily="34" charset="0"/>
          </a:endParaRPr>
        </a:p>
        <a:p>
          <a:endParaRPr lang="en-GB" sz="1600" b="0">
            <a:latin typeface="Century Gothic" panose="020B0502020202020204" pitchFamily="34" charset="0"/>
          </a:endParaRPr>
        </a:p>
        <a:p>
          <a:r>
            <a:rPr lang="en-GB" sz="1800" b="1">
              <a:latin typeface="Century Gothic" panose="020B0502020202020204" pitchFamily="34" charset="0"/>
            </a:rPr>
            <a:t>Woodrush Ready </a:t>
          </a:r>
        </a:p>
        <a:p>
          <a:r>
            <a:rPr lang="en-GB" sz="1200" b="0">
              <a:latin typeface="Century Gothic" panose="020B0502020202020204" pitchFamily="34" charset="0"/>
            </a:rPr>
            <a:t> </a:t>
          </a:r>
        </a:p>
        <a:p>
          <a:endParaRPr lang="en-GB" sz="1200" b="0">
            <a:latin typeface="Century Gothic" panose="020B0502020202020204" pitchFamily="34" charset="0"/>
          </a:endParaRPr>
        </a:p>
        <a:p>
          <a:r>
            <a:rPr lang="en-GB" sz="1200" b="0">
              <a:latin typeface="Century Gothic" panose="020B0502020202020204" pitchFamily="34" charset="0"/>
            </a:rPr>
            <a:t> </a:t>
          </a:r>
        </a:p>
        <a:p>
          <a:endParaRPr lang="en-GB" sz="1200" b="0">
            <a:latin typeface="Century Gothic" panose="020B0502020202020204" pitchFamily="34" charset="0"/>
          </a:endParaRPr>
        </a:p>
      </dgm:t>
    </dgm:pt>
    <dgm:pt modelId="{BC440BB1-DA39-46BA-A00D-349A7B80AB7B}" type="parTrans" cxnId="{0465B3AC-6E83-418F-9918-0AB6E4911CEC}">
      <dgm:prSet/>
      <dgm:spPr/>
      <dgm:t>
        <a:bodyPr/>
        <a:lstStyle/>
        <a:p>
          <a:endParaRPr lang="en-GB"/>
        </a:p>
      </dgm:t>
    </dgm:pt>
    <dgm:pt modelId="{90BF2804-177A-47A8-A6C6-1EBF477D8F9C}" type="sibTrans" cxnId="{0465B3AC-6E83-418F-9918-0AB6E4911CEC}">
      <dgm:prSet/>
      <dgm:spPr/>
      <dgm:t>
        <a:bodyPr/>
        <a:lstStyle/>
        <a:p>
          <a:endParaRPr lang="en-GB"/>
        </a:p>
      </dgm:t>
    </dgm:pt>
    <dgm:pt modelId="{B5B0EB6D-8AAF-4162-AEB4-5C07F354F102}">
      <dgm:prSet phldrT="[Text]"/>
      <dgm:spPr/>
      <dgm:t>
        <a:bodyPr/>
        <a:lstStyle/>
        <a:p>
          <a:r>
            <a:rPr lang="en-GB" b="1">
              <a:latin typeface="Century Gothic" panose="020B0502020202020204" pitchFamily="34" charset="0"/>
            </a:rPr>
            <a:t> </a:t>
          </a:r>
          <a:r>
            <a:rPr lang="en-GB" b="0">
              <a:latin typeface="Century Gothic" panose="020B0502020202020204" pitchFamily="34" charset="0"/>
            </a:rPr>
            <a:t>Attendance </a:t>
          </a:r>
        </a:p>
      </dgm:t>
    </dgm:pt>
    <dgm:pt modelId="{FCE5DF71-900A-4F0C-A28E-EA883EC8F0D1}" type="parTrans" cxnId="{030FDEF6-AE46-4304-ADB8-44D9A95AD533}">
      <dgm:prSet/>
      <dgm:spPr/>
      <dgm:t>
        <a:bodyPr/>
        <a:lstStyle/>
        <a:p>
          <a:endParaRPr lang="en-GB"/>
        </a:p>
      </dgm:t>
    </dgm:pt>
    <dgm:pt modelId="{282AE2A3-4E4D-4FD9-BD01-088C5DA85EEA}" type="sibTrans" cxnId="{030FDEF6-AE46-4304-ADB8-44D9A95AD533}">
      <dgm:prSet/>
      <dgm:spPr/>
      <dgm:t>
        <a:bodyPr/>
        <a:lstStyle/>
        <a:p>
          <a:endParaRPr lang="en-GB"/>
        </a:p>
      </dgm:t>
    </dgm:pt>
    <dgm:pt modelId="{40767E95-D7CB-4F0E-BB86-D07F6E1B9149}">
      <dgm:prSet phldrT="[Text]" custT="1"/>
      <dgm:spPr/>
      <dgm:t>
        <a:bodyPr/>
        <a:lstStyle/>
        <a:p>
          <a:r>
            <a:rPr lang="en-GB" sz="1200">
              <a:latin typeface="Century Gothic" panose="020B0502020202020204" pitchFamily="34" charset="0"/>
            </a:rPr>
            <a:t>Uniform &amp; equipment </a:t>
          </a:r>
          <a:r>
            <a:rPr lang="en-GB" sz="1400">
              <a:latin typeface="Century Gothic" panose="020B0502020202020204" pitchFamily="34" charset="0"/>
            </a:rPr>
            <a:t> </a:t>
          </a:r>
        </a:p>
      </dgm:t>
    </dgm:pt>
    <dgm:pt modelId="{E66A191A-5E8C-40E3-AF5A-3944A88BCA67}" type="parTrans" cxnId="{65AD453F-BA0F-41FB-8864-EF9C98398E8B}">
      <dgm:prSet/>
      <dgm:spPr/>
      <dgm:t>
        <a:bodyPr/>
        <a:lstStyle/>
        <a:p>
          <a:endParaRPr lang="en-GB"/>
        </a:p>
      </dgm:t>
    </dgm:pt>
    <dgm:pt modelId="{3D072E3F-047A-429C-B959-8E253B1DF747}" type="sibTrans" cxnId="{65AD453F-BA0F-41FB-8864-EF9C98398E8B}">
      <dgm:prSet/>
      <dgm:spPr/>
      <dgm:t>
        <a:bodyPr/>
        <a:lstStyle/>
        <a:p>
          <a:endParaRPr lang="en-GB"/>
        </a:p>
      </dgm:t>
    </dgm:pt>
    <dgm:pt modelId="{3904ECC0-B901-4613-8674-5907EB673EE9}">
      <dgm:prSet phldrT="[Text]"/>
      <dgm:spPr/>
      <dgm:t>
        <a:bodyPr/>
        <a:lstStyle/>
        <a:p>
          <a:r>
            <a:rPr lang="en-GB">
              <a:latin typeface="Century Gothic" panose="020B0502020202020204" pitchFamily="34" charset="0"/>
            </a:rPr>
            <a:t>Punctuality </a:t>
          </a:r>
        </a:p>
      </dgm:t>
    </dgm:pt>
    <dgm:pt modelId="{34BA34FC-78E7-4D81-A93B-8E1B09CC42AA}" type="parTrans" cxnId="{80C5A361-0796-47DA-BAE1-C90B391DBEBC}">
      <dgm:prSet/>
      <dgm:spPr/>
      <dgm:t>
        <a:bodyPr/>
        <a:lstStyle/>
        <a:p>
          <a:endParaRPr lang="en-GB"/>
        </a:p>
      </dgm:t>
    </dgm:pt>
    <dgm:pt modelId="{903DEA91-57FD-41F0-B435-B9DBFCC3469E}" type="sibTrans" cxnId="{80C5A361-0796-47DA-BAE1-C90B391DBEBC}">
      <dgm:prSet/>
      <dgm:spPr/>
      <dgm:t>
        <a:bodyPr/>
        <a:lstStyle/>
        <a:p>
          <a:endParaRPr lang="en-GB"/>
        </a:p>
      </dgm:t>
    </dgm:pt>
    <dgm:pt modelId="{A6CA2B6E-7857-43C2-96A2-0F980E564940}">
      <dgm:prSet phldrT="[Text]"/>
      <dgm:spPr/>
      <dgm:t>
        <a:bodyPr/>
        <a:lstStyle/>
        <a:p>
          <a:r>
            <a:rPr lang="en-GB">
              <a:latin typeface="Century Gothic" panose="020B0502020202020204" pitchFamily="34" charset="0"/>
            </a:rPr>
            <a:t> Conduct Around School </a:t>
          </a:r>
        </a:p>
      </dgm:t>
    </dgm:pt>
    <dgm:pt modelId="{E439D83A-B4D7-4CB6-9636-7DC77E253EED}" type="parTrans" cxnId="{155F0DA4-EA3C-4CAD-B4B3-2F98F659EC8E}">
      <dgm:prSet/>
      <dgm:spPr/>
      <dgm:t>
        <a:bodyPr/>
        <a:lstStyle/>
        <a:p>
          <a:endParaRPr lang="en-GB"/>
        </a:p>
      </dgm:t>
    </dgm:pt>
    <dgm:pt modelId="{C04EF931-7F10-40DF-A851-105CC017C193}" type="sibTrans" cxnId="{155F0DA4-EA3C-4CAD-B4B3-2F98F659EC8E}">
      <dgm:prSet/>
      <dgm:spPr/>
      <dgm:t>
        <a:bodyPr/>
        <a:lstStyle/>
        <a:p>
          <a:endParaRPr lang="en-GB"/>
        </a:p>
      </dgm:t>
    </dgm:pt>
    <dgm:pt modelId="{88AD0B81-18E5-4306-983C-CABE51F202FB}">
      <dgm:prSet phldrT="[Text]"/>
      <dgm:spPr/>
      <dgm:t>
        <a:bodyPr/>
        <a:lstStyle/>
        <a:p>
          <a:r>
            <a:rPr lang="en-GB">
              <a:latin typeface="Century Gothic" panose="020B0502020202020204" pitchFamily="34" charset="0"/>
            </a:rPr>
            <a:t>Respectful relationships </a:t>
          </a:r>
        </a:p>
      </dgm:t>
    </dgm:pt>
    <dgm:pt modelId="{1D3578A8-4FA6-4E9E-978C-CEF09B8CCBFC}" type="parTrans" cxnId="{4CCA7B31-7BB7-4DE4-945C-A0BC9F8B42B8}">
      <dgm:prSet/>
      <dgm:spPr/>
      <dgm:t>
        <a:bodyPr/>
        <a:lstStyle/>
        <a:p>
          <a:endParaRPr lang="en-GB"/>
        </a:p>
      </dgm:t>
    </dgm:pt>
    <dgm:pt modelId="{701D9236-083F-4E3F-AFD8-94949DA522CC}" type="sibTrans" cxnId="{4CCA7B31-7BB7-4DE4-945C-A0BC9F8B42B8}">
      <dgm:prSet/>
      <dgm:spPr/>
      <dgm:t>
        <a:bodyPr/>
        <a:lstStyle/>
        <a:p>
          <a:endParaRPr lang="en-GB"/>
        </a:p>
      </dgm:t>
    </dgm:pt>
    <dgm:pt modelId="{E66781D7-C8C4-476F-BFCB-1950189D9204}">
      <dgm:prSet/>
      <dgm:spPr/>
      <dgm:t>
        <a:bodyPr/>
        <a:lstStyle/>
        <a:p>
          <a:r>
            <a:rPr lang="en-GB">
              <a:latin typeface="Century Gothic" panose="020B0502020202020204" pitchFamily="34" charset="0"/>
            </a:rPr>
            <a:t>Positive Attitude to Learning </a:t>
          </a:r>
        </a:p>
      </dgm:t>
    </dgm:pt>
    <dgm:pt modelId="{CAE1D0E9-A978-4E98-BD7B-93B245E7BD53}" type="parTrans" cxnId="{727B2DC1-4265-4C76-BAC1-FCF07F87F79F}">
      <dgm:prSet/>
      <dgm:spPr/>
      <dgm:t>
        <a:bodyPr/>
        <a:lstStyle/>
        <a:p>
          <a:endParaRPr lang="en-GB"/>
        </a:p>
      </dgm:t>
    </dgm:pt>
    <dgm:pt modelId="{8BCDB233-3DBE-4F73-A521-2FBE99C975E3}" type="sibTrans" cxnId="{727B2DC1-4265-4C76-BAC1-FCF07F87F79F}">
      <dgm:prSet/>
      <dgm:spPr/>
      <dgm:t>
        <a:bodyPr/>
        <a:lstStyle/>
        <a:p>
          <a:endParaRPr lang="en-GB"/>
        </a:p>
      </dgm:t>
    </dgm:pt>
    <dgm:pt modelId="{E605000C-FA2E-4BD2-8EFC-7B9B5A31F493}" type="pres">
      <dgm:prSet presAssocID="{A3D1DFFA-853F-4782-B41D-E71483CBCCD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D168184-52BD-479C-B508-4D2103410591}" type="pres">
      <dgm:prSet presAssocID="{EF4558E7-64BD-4DFA-BD11-1D41CB261B13}" presName="Parent" presStyleLbl="node0" presStyleIdx="0" presStyleCnt="1">
        <dgm:presLayoutVars>
          <dgm:chMax val="6"/>
          <dgm:chPref val="6"/>
        </dgm:presLayoutVars>
      </dgm:prSet>
      <dgm:spPr/>
    </dgm:pt>
    <dgm:pt modelId="{7E064AFF-8A86-4AFA-AECE-3EF9BEE39936}" type="pres">
      <dgm:prSet presAssocID="{B5B0EB6D-8AAF-4162-AEB4-5C07F354F102}" presName="Accent1" presStyleCnt="0"/>
      <dgm:spPr/>
    </dgm:pt>
    <dgm:pt modelId="{F16145B5-F50B-4E11-AC20-CA71BA3B0B96}" type="pres">
      <dgm:prSet presAssocID="{B5B0EB6D-8AAF-4162-AEB4-5C07F354F102}" presName="Accent" presStyleLbl="bgShp" presStyleIdx="0" presStyleCnt="6"/>
      <dgm:spPr/>
    </dgm:pt>
    <dgm:pt modelId="{C7DED4B8-5F70-4506-AE43-C51D7317CD53}" type="pres">
      <dgm:prSet presAssocID="{B5B0EB6D-8AAF-4162-AEB4-5C07F354F102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6B0C016E-32E4-41EB-9719-5EF58AD4802C}" type="pres">
      <dgm:prSet presAssocID="{40767E95-D7CB-4F0E-BB86-D07F6E1B9149}" presName="Accent2" presStyleCnt="0"/>
      <dgm:spPr/>
    </dgm:pt>
    <dgm:pt modelId="{46E5AC07-28E4-4716-BA3F-BB1CC8914830}" type="pres">
      <dgm:prSet presAssocID="{40767E95-D7CB-4F0E-BB86-D07F6E1B9149}" presName="Accent" presStyleLbl="bgShp" presStyleIdx="1" presStyleCnt="6"/>
      <dgm:spPr/>
    </dgm:pt>
    <dgm:pt modelId="{5D0245EF-B813-469F-961B-4F3567F68052}" type="pres">
      <dgm:prSet presAssocID="{40767E95-D7CB-4F0E-BB86-D07F6E1B9149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BAE47CE0-42F9-481A-B14C-4B1607713E43}" type="pres">
      <dgm:prSet presAssocID="{3904ECC0-B901-4613-8674-5907EB673EE9}" presName="Accent3" presStyleCnt="0"/>
      <dgm:spPr/>
    </dgm:pt>
    <dgm:pt modelId="{DF53B45B-A9B3-4D23-AD82-A8C0F6E29052}" type="pres">
      <dgm:prSet presAssocID="{3904ECC0-B901-4613-8674-5907EB673EE9}" presName="Accent" presStyleLbl="bgShp" presStyleIdx="2" presStyleCnt="6"/>
      <dgm:spPr/>
    </dgm:pt>
    <dgm:pt modelId="{24088204-B69D-4604-80F1-85AA4FFE5791}" type="pres">
      <dgm:prSet presAssocID="{3904ECC0-B901-4613-8674-5907EB673EE9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E52A697A-0ADC-4B4E-872A-B5E713E7BD96}" type="pres">
      <dgm:prSet presAssocID="{E66781D7-C8C4-476F-BFCB-1950189D9204}" presName="Accent4" presStyleCnt="0"/>
      <dgm:spPr/>
    </dgm:pt>
    <dgm:pt modelId="{D07E1F55-2C57-4928-9385-2E8C2F27054F}" type="pres">
      <dgm:prSet presAssocID="{E66781D7-C8C4-476F-BFCB-1950189D9204}" presName="Accent" presStyleLbl="bgShp" presStyleIdx="3" presStyleCnt="6"/>
      <dgm:spPr/>
    </dgm:pt>
    <dgm:pt modelId="{6E70AE65-94F8-4911-AAC4-1C76B8F0446D}" type="pres">
      <dgm:prSet presAssocID="{E66781D7-C8C4-476F-BFCB-1950189D9204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19C1EDD1-D547-4D89-9BB0-389BC0F9FDE1}" type="pres">
      <dgm:prSet presAssocID="{88AD0B81-18E5-4306-983C-CABE51F202FB}" presName="Accent5" presStyleCnt="0"/>
      <dgm:spPr/>
    </dgm:pt>
    <dgm:pt modelId="{7E0AA11F-AB94-4D5F-890E-1790CE50E649}" type="pres">
      <dgm:prSet presAssocID="{88AD0B81-18E5-4306-983C-CABE51F202FB}" presName="Accent" presStyleLbl="bgShp" presStyleIdx="4" presStyleCnt="6"/>
      <dgm:spPr/>
    </dgm:pt>
    <dgm:pt modelId="{8B8FBA79-2E31-4436-AC3F-F6AC96C95976}" type="pres">
      <dgm:prSet presAssocID="{88AD0B81-18E5-4306-983C-CABE51F202FB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A69D9D22-B5FF-4EA2-B3A1-716347C52370}" type="pres">
      <dgm:prSet presAssocID="{A6CA2B6E-7857-43C2-96A2-0F980E564940}" presName="Accent6" presStyleCnt="0"/>
      <dgm:spPr/>
    </dgm:pt>
    <dgm:pt modelId="{A924FB5B-B6B1-409C-8298-1C7E2962A883}" type="pres">
      <dgm:prSet presAssocID="{A6CA2B6E-7857-43C2-96A2-0F980E564940}" presName="Accent" presStyleLbl="bgShp" presStyleIdx="5" presStyleCnt="6"/>
      <dgm:spPr/>
    </dgm:pt>
    <dgm:pt modelId="{0DF8D1B5-D308-4589-A572-59D7E74AFCD5}" type="pres">
      <dgm:prSet presAssocID="{A6CA2B6E-7857-43C2-96A2-0F980E564940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C675EF0D-0ED3-45D9-B8B4-693B6513454A}" type="presOf" srcId="{40767E95-D7CB-4F0E-BB86-D07F6E1B9149}" destId="{5D0245EF-B813-469F-961B-4F3567F68052}" srcOrd="0" destOrd="0" presId="urn:microsoft.com/office/officeart/2011/layout/HexagonRadial"/>
    <dgm:cxn modelId="{C295F119-74DF-4222-8F3A-23C7E20B515E}" type="presOf" srcId="{88AD0B81-18E5-4306-983C-CABE51F202FB}" destId="{8B8FBA79-2E31-4436-AC3F-F6AC96C95976}" srcOrd="0" destOrd="0" presId="urn:microsoft.com/office/officeart/2011/layout/HexagonRadial"/>
    <dgm:cxn modelId="{4CCA7B31-7BB7-4DE4-945C-A0BC9F8B42B8}" srcId="{EF4558E7-64BD-4DFA-BD11-1D41CB261B13}" destId="{88AD0B81-18E5-4306-983C-CABE51F202FB}" srcOrd="4" destOrd="0" parTransId="{1D3578A8-4FA6-4E9E-978C-CEF09B8CCBFC}" sibTransId="{701D9236-083F-4E3F-AFD8-94949DA522CC}"/>
    <dgm:cxn modelId="{65AD453F-BA0F-41FB-8864-EF9C98398E8B}" srcId="{EF4558E7-64BD-4DFA-BD11-1D41CB261B13}" destId="{40767E95-D7CB-4F0E-BB86-D07F6E1B9149}" srcOrd="1" destOrd="0" parTransId="{E66A191A-5E8C-40E3-AF5A-3944A88BCA67}" sibTransId="{3D072E3F-047A-429C-B959-8E253B1DF747}"/>
    <dgm:cxn modelId="{80C5A361-0796-47DA-BAE1-C90B391DBEBC}" srcId="{EF4558E7-64BD-4DFA-BD11-1D41CB261B13}" destId="{3904ECC0-B901-4613-8674-5907EB673EE9}" srcOrd="2" destOrd="0" parTransId="{34BA34FC-78E7-4D81-A93B-8E1B09CC42AA}" sibTransId="{903DEA91-57FD-41F0-B435-B9DBFCC3469E}"/>
    <dgm:cxn modelId="{70D4D469-62D7-485B-94B3-FFA5F7BC899D}" type="presOf" srcId="{EF4558E7-64BD-4DFA-BD11-1D41CB261B13}" destId="{6D168184-52BD-479C-B508-4D2103410591}" srcOrd="0" destOrd="0" presId="urn:microsoft.com/office/officeart/2011/layout/HexagonRadial"/>
    <dgm:cxn modelId="{8A5B729A-443F-4AFB-BA65-6C2C7B3C52EA}" type="presOf" srcId="{B5B0EB6D-8AAF-4162-AEB4-5C07F354F102}" destId="{C7DED4B8-5F70-4506-AE43-C51D7317CD53}" srcOrd="0" destOrd="0" presId="urn:microsoft.com/office/officeart/2011/layout/HexagonRadial"/>
    <dgm:cxn modelId="{46A2E59A-D51F-4E7B-BAAB-5F02083C5EA9}" type="presOf" srcId="{3904ECC0-B901-4613-8674-5907EB673EE9}" destId="{24088204-B69D-4604-80F1-85AA4FFE5791}" srcOrd="0" destOrd="0" presId="urn:microsoft.com/office/officeart/2011/layout/HexagonRadial"/>
    <dgm:cxn modelId="{155F0DA4-EA3C-4CAD-B4B3-2F98F659EC8E}" srcId="{EF4558E7-64BD-4DFA-BD11-1D41CB261B13}" destId="{A6CA2B6E-7857-43C2-96A2-0F980E564940}" srcOrd="5" destOrd="0" parTransId="{E439D83A-B4D7-4CB6-9636-7DC77E253EED}" sibTransId="{C04EF931-7F10-40DF-A851-105CC017C193}"/>
    <dgm:cxn modelId="{0465B3AC-6E83-418F-9918-0AB6E4911CEC}" srcId="{A3D1DFFA-853F-4782-B41D-E71483CBCCDF}" destId="{EF4558E7-64BD-4DFA-BD11-1D41CB261B13}" srcOrd="0" destOrd="0" parTransId="{BC440BB1-DA39-46BA-A00D-349A7B80AB7B}" sibTransId="{90BF2804-177A-47A8-A6C6-1EBF477D8F9C}"/>
    <dgm:cxn modelId="{5DFFD0B5-8C99-48F6-8886-AA7D0C8EFD05}" type="presOf" srcId="{A6CA2B6E-7857-43C2-96A2-0F980E564940}" destId="{0DF8D1B5-D308-4589-A572-59D7E74AFCD5}" srcOrd="0" destOrd="0" presId="urn:microsoft.com/office/officeart/2011/layout/HexagonRadial"/>
    <dgm:cxn modelId="{727B2DC1-4265-4C76-BAC1-FCF07F87F79F}" srcId="{EF4558E7-64BD-4DFA-BD11-1D41CB261B13}" destId="{E66781D7-C8C4-476F-BFCB-1950189D9204}" srcOrd="3" destOrd="0" parTransId="{CAE1D0E9-A978-4E98-BD7B-93B245E7BD53}" sibTransId="{8BCDB233-3DBE-4F73-A521-2FBE99C975E3}"/>
    <dgm:cxn modelId="{DEAF09C9-21EE-4B16-B0B3-EBFAFABF802F}" type="presOf" srcId="{E66781D7-C8C4-476F-BFCB-1950189D9204}" destId="{6E70AE65-94F8-4911-AAC4-1C76B8F0446D}" srcOrd="0" destOrd="0" presId="urn:microsoft.com/office/officeart/2011/layout/HexagonRadial"/>
    <dgm:cxn modelId="{34CF2ECC-EAC2-4E86-81DF-EFF0D7DB8AE0}" type="presOf" srcId="{A3D1DFFA-853F-4782-B41D-E71483CBCCDF}" destId="{E605000C-FA2E-4BD2-8EFC-7B9B5A31F493}" srcOrd="0" destOrd="0" presId="urn:microsoft.com/office/officeart/2011/layout/HexagonRadial"/>
    <dgm:cxn modelId="{030FDEF6-AE46-4304-ADB8-44D9A95AD533}" srcId="{EF4558E7-64BD-4DFA-BD11-1D41CB261B13}" destId="{B5B0EB6D-8AAF-4162-AEB4-5C07F354F102}" srcOrd="0" destOrd="0" parTransId="{FCE5DF71-900A-4F0C-A28E-EA883EC8F0D1}" sibTransId="{282AE2A3-4E4D-4FD9-BD01-088C5DA85EEA}"/>
    <dgm:cxn modelId="{EC9AB25C-C874-4411-B7C1-A6746C6AA5E5}" type="presParOf" srcId="{E605000C-FA2E-4BD2-8EFC-7B9B5A31F493}" destId="{6D168184-52BD-479C-B508-4D2103410591}" srcOrd="0" destOrd="0" presId="urn:microsoft.com/office/officeart/2011/layout/HexagonRadial"/>
    <dgm:cxn modelId="{6BFE0EAB-15E7-4C58-8E19-0962680F1DF2}" type="presParOf" srcId="{E605000C-FA2E-4BD2-8EFC-7B9B5A31F493}" destId="{7E064AFF-8A86-4AFA-AECE-3EF9BEE39936}" srcOrd="1" destOrd="0" presId="urn:microsoft.com/office/officeart/2011/layout/HexagonRadial"/>
    <dgm:cxn modelId="{1CACCF18-75EC-474E-8F7A-68AA9B2F53DE}" type="presParOf" srcId="{7E064AFF-8A86-4AFA-AECE-3EF9BEE39936}" destId="{F16145B5-F50B-4E11-AC20-CA71BA3B0B96}" srcOrd="0" destOrd="0" presId="urn:microsoft.com/office/officeart/2011/layout/HexagonRadial"/>
    <dgm:cxn modelId="{DF5B6B2D-3123-4F37-8A7B-DFF23BC1EEEE}" type="presParOf" srcId="{E605000C-FA2E-4BD2-8EFC-7B9B5A31F493}" destId="{C7DED4B8-5F70-4506-AE43-C51D7317CD53}" srcOrd="2" destOrd="0" presId="urn:microsoft.com/office/officeart/2011/layout/HexagonRadial"/>
    <dgm:cxn modelId="{BF729D77-1FA7-4F8C-AE6F-76BC0D03D20E}" type="presParOf" srcId="{E605000C-FA2E-4BD2-8EFC-7B9B5A31F493}" destId="{6B0C016E-32E4-41EB-9719-5EF58AD4802C}" srcOrd="3" destOrd="0" presId="urn:microsoft.com/office/officeart/2011/layout/HexagonRadial"/>
    <dgm:cxn modelId="{20A2E1EE-6F6C-43A3-B540-DA7CEF64F722}" type="presParOf" srcId="{6B0C016E-32E4-41EB-9719-5EF58AD4802C}" destId="{46E5AC07-28E4-4716-BA3F-BB1CC8914830}" srcOrd="0" destOrd="0" presId="urn:microsoft.com/office/officeart/2011/layout/HexagonRadial"/>
    <dgm:cxn modelId="{72D9D7E7-9338-4E24-9388-BC3EE2EC6F9E}" type="presParOf" srcId="{E605000C-FA2E-4BD2-8EFC-7B9B5A31F493}" destId="{5D0245EF-B813-469F-961B-4F3567F68052}" srcOrd="4" destOrd="0" presId="urn:microsoft.com/office/officeart/2011/layout/HexagonRadial"/>
    <dgm:cxn modelId="{52B23496-B3C2-47F2-A998-5AABBC49F863}" type="presParOf" srcId="{E605000C-FA2E-4BD2-8EFC-7B9B5A31F493}" destId="{BAE47CE0-42F9-481A-B14C-4B1607713E43}" srcOrd="5" destOrd="0" presId="urn:microsoft.com/office/officeart/2011/layout/HexagonRadial"/>
    <dgm:cxn modelId="{84B31F2C-EF0E-46F8-A6E4-9D2FC37316E6}" type="presParOf" srcId="{BAE47CE0-42F9-481A-B14C-4B1607713E43}" destId="{DF53B45B-A9B3-4D23-AD82-A8C0F6E29052}" srcOrd="0" destOrd="0" presId="urn:microsoft.com/office/officeart/2011/layout/HexagonRadial"/>
    <dgm:cxn modelId="{9489E21A-F8C2-4147-9D8E-2526033DCE29}" type="presParOf" srcId="{E605000C-FA2E-4BD2-8EFC-7B9B5A31F493}" destId="{24088204-B69D-4604-80F1-85AA4FFE5791}" srcOrd="6" destOrd="0" presId="urn:microsoft.com/office/officeart/2011/layout/HexagonRadial"/>
    <dgm:cxn modelId="{206377A6-6070-47F4-8AAF-0A301349041B}" type="presParOf" srcId="{E605000C-FA2E-4BD2-8EFC-7B9B5A31F493}" destId="{E52A697A-0ADC-4B4E-872A-B5E713E7BD96}" srcOrd="7" destOrd="0" presId="urn:microsoft.com/office/officeart/2011/layout/HexagonRadial"/>
    <dgm:cxn modelId="{78EED12F-01AB-4D5C-8A6E-39E1E92CA86D}" type="presParOf" srcId="{E52A697A-0ADC-4B4E-872A-B5E713E7BD96}" destId="{D07E1F55-2C57-4928-9385-2E8C2F27054F}" srcOrd="0" destOrd="0" presId="urn:microsoft.com/office/officeart/2011/layout/HexagonRadial"/>
    <dgm:cxn modelId="{49980B6B-8B2C-4EA0-AC1C-694C36EB9704}" type="presParOf" srcId="{E605000C-FA2E-4BD2-8EFC-7B9B5A31F493}" destId="{6E70AE65-94F8-4911-AAC4-1C76B8F0446D}" srcOrd="8" destOrd="0" presId="urn:microsoft.com/office/officeart/2011/layout/HexagonRadial"/>
    <dgm:cxn modelId="{60BDF490-76E9-4639-A252-391078FE452E}" type="presParOf" srcId="{E605000C-FA2E-4BD2-8EFC-7B9B5A31F493}" destId="{19C1EDD1-D547-4D89-9BB0-389BC0F9FDE1}" srcOrd="9" destOrd="0" presId="urn:microsoft.com/office/officeart/2011/layout/HexagonRadial"/>
    <dgm:cxn modelId="{554ACB4A-343D-4222-AB28-DB22085F7B34}" type="presParOf" srcId="{19C1EDD1-D547-4D89-9BB0-389BC0F9FDE1}" destId="{7E0AA11F-AB94-4D5F-890E-1790CE50E649}" srcOrd="0" destOrd="0" presId="urn:microsoft.com/office/officeart/2011/layout/HexagonRadial"/>
    <dgm:cxn modelId="{89642645-3C41-4545-8BBA-C4722AF79550}" type="presParOf" srcId="{E605000C-FA2E-4BD2-8EFC-7B9B5A31F493}" destId="{8B8FBA79-2E31-4436-AC3F-F6AC96C95976}" srcOrd="10" destOrd="0" presId="urn:microsoft.com/office/officeart/2011/layout/HexagonRadial"/>
    <dgm:cxn modelId="{AE9C6152-358C-417D-AE69-FC84509B7697}" type="presParOf" srcId="{E605000C-FA2E-4BD2-8EFC-7B9B5A31F493}" destId="{A69D9D22-B5FF-4EA2-B3A1-716347C52370}" srcOrd="11" destOrd="0" presId="urn:microsoft.com/office/officeart/2011/layout/HexagonRadial"/>
    <dgm:cxn modelId="{A0887D50-B375-45DA-80FC-43E1AD5832F8}" type="presParOf" srcId="{A69D9D22-B5FF-4EA2-B3A1-716347C52370}" destId="{A924FB5B-B6B1-409C-8298-1C7E2962A883}" srcOrd="0" destOrd="0" presId="urn:microsoft.com/office/officeart/2011/layout/HexagonRadial"/>
    <dgm:cxn modelId="{1C9DFF37-5691-45ED-89A7-B129CF7E1F7C}" type="presParOf" srcId="{E605000C-FA2E-4BD2-8EFC-7B9B5A31F493}" destId="{0DF8D1B5-D308-4589-A572-59D7E74AFCD5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39F567-87E9-4918-BECA-B1DAAC89787D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CC6062B-7C2C-4A2C-AA3D-6D350CB2B549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20000"/>
              <a:lumOff val="80000"/>
            </a:schemeClr>
          </a:solidFill>
        </a:ln>
      </dgm:spPr>
      <dgm:t>
        <a:bodyPr/>
        <a:lstStyle/>
        <a:p>
          <a:r>
            <a:rPr lang="en-GB" sz="1400" b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Autumn 1</a:t>
          </a:r>
        </a:p>
        <a:p>
          <a:r>
            <a:rPr lang="en-GB" sz="1400" b="1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Emotional Literacy</a:t>
          </a:r>
        </a:p>
        <a:p>
          <a:endParaRPr lang="en-GB" sz="1800" b="1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ABC2127-E782-4DB2-A80B-0F7FC3C05764}" type="parTrans" cxnId="{EEE56212-A558-4533-A8DB-F41F8943B988}">
      <dgm:prSet/>
      <dgm:spPr/>
      <dgm:t>
        <a:bodyPr/>
        <a:lstStyle/>
        <a:p>
          <a:endParaRPr lang="en-GB"/>
        </a:p>
      </dgm:t>
    </dgm:pt>
    <dgm:pt modelId="{79D25063-BC08-4105-AC19-F306A3A82994}" type="sibTrans" cxnId="{EEE56212-A558-4533-A8DB-F41F8943B988}">
      <dgm:prSet/>
      <dgm:spPr/>
      <dgm:t>
        <a:bodyPr/>
        <a:lstStyle/>
        <a:p>
          <a:endParaRPr lang="en-GB"/>
        </a:p>
      </dgm:t>
    </dgm:pt>
    <dgm:pt modelId="{ED9729E4-0082-4494-8DA2-C728E6ECD408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GB" sz="1600" b="0" dirty="0">
              <a:solidFill>
                <a:schemeClr val="tx1"/>
              </a:solidFill>
              <a:latin typeface="Century Gothic" panose="020B0502020202020204" pitchFamily="34" charset="0"/>
            </a:rPr>
            <a:t>Autumn 2</a:t>
          </a:r>
        </a:p>
        <a:p>
          <a:r>
            <a:rPr lang="en-GB" sz="1600" b="1" dirty="0">
              <a:solidFill>
                <a:schemeClr val="tx1"/>
              </a:solidFill>
              <a:latin typeface="Century Gothic" panose="020B0502020202020204" pitchFamily="34" charset="0"/>
            </a:rPr>
            <a:t>Equality, Diversity &amp; Inclusion</a:t>
          </a:r>
          <a:r>
            <a:rPr lang="en-GB" sz="1600" dirty="0">
              <a:latin typeface="Century Gothic" panose="020B0502020202020204" pitchFamily="34" charset="0"/>
            </a:rPr>
            <a:t> </a:t>
          </a:r>
        </a:p>
      </dgm:t>
    </dgm:pt>
    <dgm:pt modelId="{FB50FBF5-AB2F-44B8-99A0-CB05F2F3072E}" type="parTrans" cxnId="{DA9BC17D-2B4E-4793-BB31-2F9C8470EB35}">
      <dgm:prSet/>
      <dgm:spPr/>
      <dgm:t>
        <a:bodyPr/>
        <a:lstStyle/>
        <a:p>
          <a:endParaRPr lang="en-GB"/>
        </a:p>
      </dgm:t>
    </dgm:pt>
    <dgm:pt modelId="{AE7F70F1-E2B8-4325-AE16-10130ACA91E4}" type="sibTrans" cxnId="{DA9BC17D-2B4E-4793-BB31-2F9C8470EB35}">
      <dgm:prSet/>
      <dgm:spPr/>
      <dgm:t>
        <a:bodyPr/>
        <a:lstStyle/>
        <a:p>
          <a:endParaRPr lang="en-GB"/>
        </a:p>
      </dgm:t>
    </dgm:pt>
    <dgm:pt modelId="{A13340E7-F91E-4BD1-BFDD-F9AF182D534E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600" b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Spring 1</a:t>
          </a:r>
        </a:p>
        <a:p>
          <a:r>
            <a:rPr lang="en-GB" sz="1600" b="1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Endeavour</a:t>
          </a:r>
        </a:p>
        <a:p>
          <a:endParaRPr lang="en-GB" sz="1500" b="1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E6043AF-7E20-42F9-BF1E-E6746613E26D}" type="parTrans" cxnId="{CEE16005-5F57-41A4-9653-1E934C472180}">
      <dgm:prSet/>
      <dgm:spPr/>
      <dgm:t>
        <a:bodyPr/>
        <a:lstStyle/>
        <a:p>
          <a:endParaRPr lang="en-GB"/>
        </a:p>
      </dgm:t>
    </dgm:pt>
    <dgm:pt modelId="{E3D3150A-EC84-471A-9551-C7F0E14DAE0D}" type="sibTrans" cxnId="{CEE16005-5F57-41A4-9653-1E934C472180}">
      <dgm:prSet/>
      <dgm:spPr/>
      <dgm:t>
        <a:bodyPr/>
        <a:lstStyle/>
        <a:p>
          <a:endParaRPr lang="en-GB"/>
        </a:p>
      </dgm:t>
    </dgm:pt>
    <dgm:pt modelId="{9790A4AA-137F-440B-94E9-308B49744A5D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1200" b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Summer 1</a:t>
          </a:r>
        </a:p>
        <a:p>
          <a:r>
            <a:rPr lang="en-GB" sz="1200" b="1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Communication</a:t>
          </a:r>
        </a:p>
        <a:p>
          <a:endParaRPr lang="en-GB" sz="1700" b="1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F95332E-DC3D-4B2F-8746-82A0C0722171}" type="parTrans" cxnId="{46E4B7C4-7115-47E7-96CD-A0963030C6FD}">
      <dgm:prSet/>
      <dgm:spPr/>
      <dgm:t>
        <a:bodyPr/>
        <a:lstStyle/>
        <a:p>
          <a:endParaRPr lang="en-GB"/>
        </a:p>
      </dgm:t>
    </dgm:pt>
    <dgm:pt modelId="{8621AFFA-A347-4D5B-8C8E-CCA8A98AD616}" type="sibTrans" cxnId="{46E4B7C4-7115-47E7-96CD-A0963030C6FD}">
      <dgm:prSet/>
      <dgm:spPr/>
      <dgm:t>
        <a:bodyPr/>
        <a:lstStyle/>
        <a:p>
          <a:endParaRPr lang="en-GB"/>
        </a:p>
      </dgm:t>
    </dgm:pt>
    <dgm:pt modelId="{55B39A17-9AFD-4F68-A998-B754E5A2D5F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1600" b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Summer 2</a:t>
          </a:r>
        </a:p>
        <a:p>
          <a:r>
            <a:rPr lang="en-GB" sz="1600" b="1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Empathy</a:t>
          </a:r>
        </a:p>
        <a:p>
          <a:endParaRPr lang="en-GB" sz="1400" b="1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CA4A783-D8EF-46E5-A41D-8FE5B748A876}" type="parTrans" cxnId="{1AB6CBF4-2E34-4092-BA9C-13CD9FF9B90F}">
      <dgm:prSet/>
      <dgm:spPr/>
      <dgm:t>
        <a:bodyPr/>
        <a:lstStyle/>
        <a:p>
          <a:endParaRPr lang="en-GB"/>
        </a:p>
      </dgm:t>
    </dgm:pt>
    <dgm:pt modelId="{228CBAC1-9FB2-42AC-837B-1F55635F7C88}" type="sibTrans" cxnId="{1AB6CBF4-2E34-4092-BA9C-13CD9FF9B90F}">
      <dgm:prSet/>
      <dgm:spPr/>
      <dgm:t>
        <a:bodyPr/>
        <a:lstStyle/>
        <a:p>
          <a:endParaRPr lang="en-GB"/>
        </a:p>
      </dgm:t>
    </dgm:pt>
    <dgm:pt modelId="{568ACD7E-6A16-4289-81F5-E34E64FD4C15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600" b="0">
              <a:solidFill>
                <a:schemeClr val="tx1"/>
              </a:solidFill>
              <a:latin typeface="Century Gothic" panose="020B0502020202020204" pitchFamily="34" charset="0"/>
            </a:rPr>
            <a:t>Spring 2</a:t>
          </a:r>
        </a:p>
        <a:p>
          <a:r>
            <a:rPr lang="en-GB" sz="1600" b="1">
              <a:solidFill>
                <a:schemeClr val="tx1"/>
              </a:solidFill>
              <a:latin typeface="Century Gothic" panose="020B0502020202020204" pitchFamily="34" charset="0"/>
            </a:rPr>
            <a:t>Well-being</a:t>
          </a:r>
        </a:p>
        <a:p>
          <a:r>
            <a:rPr lang="en-GB" sz="1400"/>
            <a:t> </a:t>
          </a:r>
        </a:p>
      </dgm:t>
    </dgm:pt>
    <dgm:pt modelId="{E2A8C7AD-A423-47CA-B257-F33404B4778A}" type="sibTrans" cxnId="{BADF8F7E-CB97-47D5-9FD2-5B83A698C8AD}">
      <dgm:prSet/>
      <dgm:spPr/>
      <dgm:t>
        <a:bodyPr/>
        <a:lstStyle/>
        <a:p>
          <a:endParaRPr lang="en-GB"/>
        </a:p>
      </dgm:t>
    </dgm:pt>
    <dgm:pt modelId="{2A092337-A2C4-4B25-A7B7-084BE108F010}" type="parTrans" cxnId="{BADF8F7E-CB97-47D5-9FD2-5B83A698C8AD}">
      <dgm:prSet/>
      <dgm:spPr/>
      <dgm:t>
        <a:bodyPr/>
        <a:lstStyle/>
        <a:p>
          <a:endParaRPr lang="en-GB"/>
        </a:p>
      </dgm:t>
    </dgm:pt>
    <dgm:pt modelId="{405E4AD2-F512-412F-9BC5-289102871169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en-GB" sz="1800" b="1">
            <a:solidFill>
              <a:schemeClr val="tx1"/>
            </a:solidFill>
          </a:endParaRPr>
        </a:p>
        <a:p>
          <a:r>
            <a:rPr lang="en-GB" sz="1800" b="1">
              <a:solidFill>
                <a:schemeClr val="tx1"/>
              </a:solidFill>
            </a:rPr>
            <a:t>Character Development at Woodrush</a:t>
          </a:r>
        </a:p>
        <a:p>
          <a:endParaRPr lang="en-GB" sz="1900"/>
        </a:p>
        <a:p>
          <a:r>
            <a:rPr lang="en-GB" sz="1900"/>
            <a:t> </a:t>
          </a:r>
        </a:p>
      </dgm:t>
    </dgm:pt>
    <dgm:pt modelId="{C7B99A68-A549-4F26-B7A8-FF28D453CBD5}" type="sibTrans" cxnId="{BECE14D5-DB3E-4363-BF82-1BD4933FA11C}">
      <dgm:prSet/>
      <dgm:spPr/>
      <dgm:t>
        <a:bodyPr/>
        <a:lstStyle/>
        <a:p>
          <a:endParaRPr lang="en-GB"/>
        </a:p>
      </dgm:t>
    </dgm:pt>
    <dgm:pt modelId="{9376CEF4-A616-4B31-A771-DBEA967322F5}" type="parTrans" cxnId="{BECE14D5-DB3E-4363-BF82-1BD4933FA11C}">
      <dgm:prSet/>
      <dgm:spPr/>
      <dgm:t>
        <a:bodyPr/>
        <a:lstStyle/>
        <a:p>
          <a:endParaRPr lang="en-GB"/>
        </a:p>
      </dgm:t>
    </dgm:pt>
    <dgm:pt modelId="{648FE9E9-D0EE-4FC9-BAA8-30C4C3D58A37}" type="pres">
      <dgm:prSet presAssocID="{0A39F567-87E9-4918-BECA-B1DAAC89787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15A70A06-D52A-439A-BAEC-AC9F2ACE17D0}" type="pres">
      <dgm:prSet presAssocID="{405E4AD2-F512-412F-9BC5-289102871169}" presName="Parent" presStyleLbl="node0" presStyleIdx="0" presStyleCnt="1" custLinFactNeighborX="1286" custLinFactNeighborY="11898">
        <dgm:presLayoutVars>
          <dgm:chMax val="6"/>
          <dgm:chPref val="6"/>
        </dgm:presLayoutVars>
      </dgm:prSet>
      <dgm:spPr/>
    </dgm:pt>
    <dgm:pt modelId="{E7D61E38-38BB-4FC5-ACDD-8E64944BE543}" type="pres">
      <dgm:prSet presAssocID="{BCC6062B-7C2C-4A2C-AA3D-6D350CB2B549}" presName="Accent1" presStyleCnt="0"/>
      <dgm:spPr/>
    </dgm:pt>
    <dgm:pt modelId="{61A5ABD7-0F77-4A07-A817-D2F46379F2E9}" type="pres">
      <dgm:prSet presAssocID="{BCC6062B-7C2C-4A2C-AA3D-6D350CB2B549}" presName="Accent" presStyleLbl="bgShp" presStyleIdx="0" presStyleCnt="6"/>
      <dgm:spPr/>
    </dgm:pt>
    <dgm:pt modelId="{A5245323-CDE2-4A6E-8EB0-4CAB8008101C}" type="pres">
      <dgm:prSet presAssocID="{BCC6062B-7C2C-4A2C-AA3D-6D350CB2B54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D76EAC4C-846A-4C95-A4F7-637AA84F0C1E}" type="pres">
      <dgm:prSet presAssocID="{ED9729E4-0082-4494-8DA2-C728E6ECD408}" presName="Accent2" presStyleCnt="0"/>
      <dgm:spPr/>
    </dgm:pt>
    <dgm:pt modelId="{C556A72A-6E1B-4417-BFDF-F6D19897D0A4}" type="pres">
      <dgm:prSet presAssocID="{ED9729E4-0082-4494-8DA2-C728E6ECD408}" presName="Accent" presStyleLbl="bgShp" presStyleIdx="1" presStyleCnt="6"/>
      <dgm:spPr>
        <a:solidFill>
          <a:schemeClr val="accent2">
            <a:lumMod val="20000"/>
            <a:lumOff val="80000"/>
          </a:schemeClr>
        </a:solidFill>
      </dgm:spPr>
    </dgm:pt>
    <dgm:pt modelId="{1249925B-4817-4638-8F44-96225939BB46}" type="pres">
      <dgm:prSet presAssocID="{ED9729E4-0082-4494-8DA2-C728E6ECD408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3664F204-D2A8-4776-A7F7-1A99E1DB958B}" type="pres">
      <dgm:prSet presAssocID="{A13340E7-F91E-4BD1-BFDD-F9AF182D534E}" presName="Accent3" presStyleCnt="0"/>
      <dgm:spPr/>
    </dgm:pt>
    <dgm:pt modelId="{FAFB0961-582F-4FFE-AA71-A29380A456CD}" type="pres">
      <dgm:prSet presAssocID="{A13340E7-F91E-4BD1-BFDD-F9AF182D534E}" presName="Accent" presStyleLbl="bgShp" presStyleIdx="2" presStyleCnt="6"/>
      <dgm:spPr>
        <a:solidFill>
          <a:schemeClr val="accent2">
            <a:lumMod val="20000"/>
            <a:lumOff val="80000"/>
          </a:schemeClr>
        </a:solidFill>
      </dgm:spPr>
    </dgm:pt>
    <dgm:pt modelId="{C1687266-0E13-4969-A86A-28FE5138ACAB}" type="pres">
      <dgm:prSet presAssocID="{A13340E7-F91E-4BD1-BFDD-F9AF182D534E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D8850282-DA39-48B5-AD97-BD51FD7944D1}" type="pres">
      <dgm:prSet presAssocID="{568ACD7E-6A16-4289-81F5-E34E64FD4C15}" presName="Accent4" presStyleCnt="0"/>
      <dgm:spPr/>
    </dgm:pt>
    <dgm:pt modelId="{4487DF34-65D6-48E5-A60E-895696053DD5}" type="pres">
      <dgm:prSet presAssocID="{568ACD7E-6A16-4289-81F5-E34E64FD4C15}" presName="Accent" presStyleLbl="bgShp" presStyleIdx="3" presStyleCnt="6"/>
      <dgm:spPr>
        <a:solidFill>
          <a:schemeClr val="accent2">
            <a:lumMod val="20000"/>
            <a:lumOff val="80000"/>
          </a:schemeClr>
        </a:solidFill>
      </dgm:spPr>
    </dgm:pt>
    <dgm:pt modelId="{0173E245-CCE6-43C5-A4E8-E2F1D485AC50}" type="pres">
      <dgm:prSet presAssocID="{568ACD7E-6A16-4289-81F5-E34E64FD4C15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1D1E0489-CB4A-4B46-A38F-F1338C12FAD0}" type="pres">
      <dgm:prSet presAssocID="{9790A4AA-137F-440B-94E9-308B49744A5D}" presName="Accent5" presStyleCnt="0"/>
      <dgm:spPr/>
    </dgm:pt>
    <dgm:pt modelId="{79F71B9A-4493-4D2A-BDFF-C7D46550A825}" type="pres">
      <dgm:prSet presAssocID="{9790A4AA-137F-440B-94E9-308B49744A5D}" presName="Accent" presStyleLbl="bgShp" presStyleIdx="4" presStyleCnt="6"/>
      <dgm:spPr>
        <a:solidFill>
          <a:schemeClr val="accent2">
            <a:lumMod val="20000"/>
            <a:lumOff val="80000"/>
          </a:schemeClr>
        </a:solidFill>
      </dgm:spPr>
    </dgm:pt>
    <dgm:pt modelId="{47B6E670-25E7-4DA6-B925-B0F1BE634009}" type="pres">
      <dgm:prSet presAssocID="{9790A4AA-137F-440B-94E9-308B49744A5D}" presName="Child5" presStyleLbl="node1" presStyleIdx="4" presStyleCnt="6" custScaleX="104039">
        <dgm:presLayoutVars>
          <dgm:chMax val="0"/>
          <dgm:chPref val="0"/>
          <dgm:bulletEnabled val="1"/>
        </dgm:presLayoutVars>
      </dgm:prSet>
      <dgm:spPr/>
    </dgm:pt>
    <dgm:pt modelId="{05F8326D-8213-4C6D-8D00-527AF505DF16}" type="pres">
      <dgm:prSet presAssocID="{55B39A17-9AFD-4F68-A998-B754E5A2D5F1}" presName="Accent6" presStyleCnt="0"/>
      <dgm:spPr/>
    </dgm:pt>
    <dgm:pt modelId="{79B6548D-56A8-4EE3-9AD2-69594531CBD2}" type="pres">
      <dgm:prSet presAssocID="{55B39A17-9AFD-4F68-A998-B754E5A2D5F1}" presName="Accent" presStyleLbl="bgShp" presStyleIdx="5" presStyleCnt="6"/>
      <dgm:spPr>
        <a:solidFill>
          <a:schemeClr val="accent2">
            <a:lumMod val="20000"/>
            <a:lumOff val="80000"/>
          </a:schemeClr>
        </a:solidFill>
      </dgm:spPr>
    </dgm:pt>
    <dgm:pt modelId="{943D920D-ED65-48A6-BA79-2046F4FEC2BD}" type="pres">
      <dgm:prSet presAssocID="{55B39A17-9AFD-4F68-A998-B754E5A2D5F1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D2DC7701-B05A-4843-8C8D-19665BF8C634}" type="presOf" srcId="{0A39F567-87E9-4918-BECA-B1DAAC89787D}" destId="{648FE9E9-D0EE-4FC9-BAA8-30C4C3D58A37}" srcOrd="0" destOrd="0" presId="urn:microsoft.com/office/officeart/2011/layout/HexagonRadial"/>
    <dgm:cxn modelId="{CEE16005-5F57-41A4-9653-1E934C472180}" srcId="{405E4AD2-F512-412F-9BC5-289102871169}" destId="{A13340E7-F91E-4BD1-BFDD-F9AF182D534E}" srcOrd="2" destOrd="0" parTransId="{2E6043AF-7E20-42F9-BF1E-E6746613E26D}" sibTransId="{E3D3150A-EC84-471A-9551-C7F0E14DAE0D}"/>
    <dgm:cxn modelId="{EEE56212-A558-4533-A8DB-F41F8943B988}" srcId="{405E4AD2-F512-412F-9BC5-289102871169}" destId="{BCC6062B-7C2C-4A2C-AA3D-6D350CB2B549}" srcOrd="0" destOrd="0" parTransId="{CABC2127-E782-4DB2-A80B-0F7FC3C05764}" sibTransId="{79D25063-BC08-4105-AC19-F306A3A82994}"/>
    <dgm:cxn modelId="{49884D74-C3C0-473C-8E29-940F370CDDD1}" type="presOf" srcId="{55B39A17-9AFD-4F68-A998-B754E5A2D5F1}" destId="{943D920D-ED65-48A6-BA79-2046F4FEC2BD}" srcOrd="0" destOrd="0" presId="urn:microsoft.com/office/officeart/2011/layout/HexagonRadial"/>
    <dgm:cxn modelId="{9DB51B79-0EAA-4456-929F-5D0A0F3FB08E}" type="presOf" srcId="{405E4AD2-F512-412F-9BC5-289102871169}" destId="{15A70A06-D52A-439A-BAEC-AC9F2ACE17D0}" srcOrd="0" destOrd="0" presId="urn:microsoft.com/office/officeart/2011/layout/HexagonRadial"/>
    <dgm:cxn modelId="{DA9BC17D-2B4E-4793-BB31-2F9C8470EB35}" srcId="{405E4AD2-F512-412F-9BC5-289102871169}" destId="{ED9729E4-0082-4494-8DA2-C728E6ECD408}" srcOrd="1" destOrd="0" parTransId="{FB50FBF5-AB2F-44B8-99A0-CB05F2F3072E}" sibTransId="{AE7F70F1-E2B8-4325-AE16-10130ACA91E4}"/>
    <dgm:cxn modelId="{BADF8F7E-CB97-47D5-9FD2-5B83A698C8AD}" srcId="{405E4AD2-F512-412F-9BC5-289102871169}" destId="{568ACD7E-6A16-4289-81F5-E34E64FD4C15}" srcOrd="3" destOrd="0" parTransId="{2A092337-A2C4-4B25-A7B7-084BE108F010}" sibTransId="{E2A8C7AD-A423-47CA-B257-F33404B4778A}"/>
    <dgm:cxn modelId="{2678EF7E-1E37-47B7-A34F-3C1A5EF779CC}" type="presOf" srcId="{ED9729E4-0082-4494-8DA2-C728E6ECD408}" destId="{1249925B-4817-4638-8F44-96225939BB46}" srcOrd="0" destOrd="0" presId="urn:microsoft.com/office/officeart/2011/layout/HexagonRadial"/>
    <dgm:cxn modelId="{4F4646B7-6EEF-443D-A243-7AA8B013F1F5}" type="presOf" srcId="{9790A4AA-137F-440B-94E9-308B49744A5D}" destId="{47B6E670-25E7-4DA6-B925-B0F1BE634009}" srcOrd="0" destOrd="0" presId="urn:microsoft.com/office/officeart/2011/layout/HexagonRadial"/>
    <dgm:cxn modelId="{156BE9B8-67DC-4CA9-8FAF-54F7ABC975BE}" type="presOf" srcId="{568ACD7E-6A16-4289-81F5-E34E64FD4C15}" destId="{0173E245-CCE6-43C5-A4E8-E2F1D485AC50}" srcOrd="0" destOrd="0" presId="urn:microsoft.com/office/officeart/2011/layout/HexagonRadial"/>
    <dgm:cxn modelId="{46E4B7C4-7115-47E7-96CD-A0963030C6FD}" srcId="{405E4AD2-F512-412F-9BC5-289102871169}" destId="{9790A4AA-137F-440B-94E9-308B49744A5D}" srcOrd="4" destOrd="0" parTransId="{2F95332E-DC3D-4B2F-8746-82A0C0722171}" sibTransId="{8621AFFA-A347-4D5B-8C8E-CCA8A98AD616}"/>
    <dgm:cxn modelId="{156602CE-D9F8-4BD0-806C-AFF5A228A92A}" type="presOf" srcId="{BCC6062B-7C2C-4A2C-AA3D-6D350CB2B549}" destId="{A5245323-CDE2-4A6E-8EB0-4CAB8008101C}" srcOrd="0" destOrd="0" presId="urn:microsoft.com/office/officeart/2011/layout/HexagonRadial"/>
    <dgm:cxn modelId="{BECE14D5-DB3E-4363-BF82-1BD4933FA11C}" srcId="{0A39F567-87E9-4918-BECA-B1DAAC89787D}" destId="{405E4AD2-F512-412F-9BC5-289102871169}" srcOrd="0" destOrd="0" parTransId="{9376CEF4-A616-4B31-A771-DBEA967322F5}" sibTransId="{C7B99A68-A549-4F26-B7A8-FF28D453CBD5}"/>
    <dgm:cxn modelId="{E69354ED-715A-4F8D-AB91-4CA7F861554E}" type="presOf" srcId="{A13340E7-F91E-4BD1-BFDD-F9AF182D534E}" destId="{C1687266-0E13-4969-A86A-28FE5138ACAB}" srcOrd="0" destOrd="0" presId="urn:microsoft.com/office/officeart/2011/layout/HexagonRadial"/>
    <dgm:cxn modelId="{1AB6CBF4-2E34-4092-BA9C-13CD9FF9B90F}" srcId="{405E4AD2-F512-412F-9BC5-289102871169}" destId="{55B39A17-9AFD-4F68-A998-B754E5A2D5F1}" srcOrd="5" destOrd="0" parTransId="{0CA4A783-D8EF-46E5-A41D-8FE5B748A876}" sibTransId="{228CBAC1-9FB2-42AC-837B-1F55635F7C88}"/>
    <dgm:cxn modelId="{7994C6FC-9603-408F-A55D-C7F314CDE73A}" type="presParOf" srcId="{648FE9E9-D0EE-4FC9-BAA8-30C4C3D58A37}" destId="{15A70A06-D52A-439A-BAEC-AC9F2ACE17D0}" srcOrd="0" destOrd="0" presId="urn:microsoft.com/office/officeart/2011/layout/HexagonRadial"/>
    <dgm:cxn modelId="{B9B032A3-B2DD-4B5B-A42C-D755610A4DBC}" type="presParOf" srcId="{648FE9E9-D0EE-4FC9-BAA8-30C4C3D58A37}" destId="{E7D61E38-38BB-4FC5-ACDD-8E64944BE543}" srcOrd="1" destOrd="0" presId="urn:microsoft.com/office/officeart/2011/layout/HexagonRadial"/>
    <dgm:cxn modelId="{9F05C9B4-FC1C-4F26-8435-C637E95F3092}" type="presParOf" srcId="{E7D61E38-38BB-4FC5-ACDD-8E64944BE543}" destId="{61A5ABD7-0F77-4A07-A817-D2F46379F2E9}" srcOrd="0" destOrd="0" presId="urn:microsoft.com/office/officeart/2011/layout/HexagonRadial"/>
    <dgm:cxn modelId="{CE9BFA6E-2450-44E1-A1F5-D45489E5D36C}" type="presParOf" srcId="{648FE9E9-D0EE-4FC9-BAA8-30C4C3D58A37}" destId="{A5245323-CDE2-4A6E-8EB0-4CAB8008101C}" srcOrd="2" destOrd="0" presId="urn:microsoft.com/office/officeart/2011/layout/HexagonRadial"/>
    <dgm:cxn modelId="{A303E23E-ABA3-45EE-9985-9C2B29DC1BBD}" type="presParOf" srcId="{648FE9E9-D0EE-4FC9-BAA8-30C4C3D58A37}" destId="{D76EAC4C-846A-4C95-A4F7-637AA84F0C1E}" srcOrd="3" destOrd="0" presId="urn:microsoft.com/office/officeart/2011/layout/HexagonRadial"/>
    <dgm:cxn modelId="{08DD9CD6-1C0C-487B-929F-34B0A7686511}" type="presParOf" srcId="{D76EAC4C-846A-4C95-A4F7-637AA84F0C1E}" destId="{C556A72A-6E1B-4417-BFDF-F6D19897D0A4}" srcOrd="0" destOrd="0" presId="urn:microsoft.com/office/officeart/2011/layout/HexagonRadial"/>
    <dgm:cxn modelId="{60334B32-9B00-4796-94FB-03B2F61DCAE0}" type="presParOf" srcId="{648FE9E9-D0EE-4FC9-BAA8-30C4C3D58A37}" destId="{1249925B-4817-4638-8F44-96225939BB46}" srcOrd="4" destOrd="0" presId="urn:microsoft.com/office/officeart/2011/layout/HexagonRadial"/>
    <dgm:cxn modelId="{383214DA-6035-4100-BC5F-990565536EC9}" type="presParOf" srcId="{648FE9E9-D0EE-4FC9-BAA8-30C4C3D58A37}" destId="{3664F204-D2A8-4776-A7F7-1A99E1DB958B}" srcOrd="5" destOrd="0" presId="urn:microsoft.com/office/officeart/2011/layout/HexagonRadial"/>
    <dgm:cxn modelId="{5C1D719F-379C-489A-B28E-7BEC9D8BE6BB}" type="presParOf" srcId="{3664F204-D2A8-4776-A7F7-1A99E1DB958B}" destId="{FAFB0961-582F-4FFE-AA71-A29380A456CD}" srcOrd="0" destOrd="0" presId="urn:microsoft.com/office/officeart/2011/layout/HexagonRadial"/>
    <dgm:cxn modelId="{2306928E-7F19-41AC-AB7B-2973B72B8855}" type="presParOf" srcId="{648FE9E9-D0EE-4FC9-BAA8-30C4C3D58A37}" destId="{C1687266-0E13-4969-A86A-28FE5138ACAB}" srcOrd="6" destOrd="0" presId="urn:microsoft.com/office/officeart/2011/layout/HexagonRadial"/>
    <dgm:cxn modelId="{F37CEF3B-B282-44EB-A140-2FD720F9C007}" type="presParOf" srcId="{648FE9E9-D0EE-4FC9-BAA8-30C4C3D58A37}" destId="{D8850282-DA39-48B5-AD97-BD51FD7944D1}" srcOrd="7" destOrd="0" presId="urn:microsoft.com/office/officeart/2011/layout/HexagonRadial"/>
    <dgm:cxn modelId="{D6C31F86-7B38-48B1-8CB1-E3E67CF66915}" type="presParOf" srcId="{D8850282-DA39-48B5-AD97-BD51FD7944D1}" destId="{4487DF34-65D6-48E5-A60E-895696053DD5}" srcOrd="0" destOrd="0" presId="urn:microsoft.com/office/officeart/2011/layout/HexagonRadial"/>
    <dgm:cxn modelId="{974B30FF-329D-43F9-8DC7-8C346CEB4537}" type="presParOf" srcId="{648FE9E9-D0EE-4FC9-BAA8-30C4C3D58A37}" destId="{0173E245-CCE6-43C5-A4E8-E2F1D485AC50}" srcOrd="8" destOrd="0" presId="urn:microsoft.com/office/officeart/2011/layout/HexagonRadial"/>
    <dgm:cxn modelId="{A898BC5D-5490-4F68-BC47-F6B866C914D6}" type="presParOf" srcId="{648FE9E9-D0EE-4FC9-BAA8-30C4C3D58A37}" destId="{1D1E0489-CB4A-4B46-A38F-F1338C12FAD0}" srcOrd="9" destOrd="0" presId="urn:microsoft.com/office/officeart/2011/layout/HexagonRadial"/>
    <dgm:cxn modelId="{6AD9E69F-7058-46E9-BC5B-07ECA3F520B4}" type="presParOf" srcId="{1D1E0489-CB4A-4B46-A38F-F1338C12FAD0}" destId="{79F71B9A-4493-4D2A-BDFF-C7D46550A825}" srcOrd="0" destOrd="0" presId="urn:microsoft.com/office/officeart/2011/layout/HexagonRadial"/>
    <dgm:cxn modelId="{D007EE99-E181-4B85-852B-7F6392D97B6D}" type="presParOf" srcId="{648FE9E9-D0EE-4FC9-BAA8-30C4C3D58A37}" destId="{47B6E670-25E7-4DA6-B925-B0F1BE634009}" srcOrd="10" destOrd="0" presId="urn:microsoft.com/office/officeart/2011/layout/HexagonRadial"/>
    <dgm:cxn modelId="{9EACAD36-D933-4E26-87ED-7B3F8A24A77B}" type="presParOf" srcId="{648FE9E9-D0EE-4FC9-BAA8-30C4C3D58A37}" destId="{05F8326D-8213-4C6D-8D00-527AF505DF16}" srcOrd="11" destOrd="0" presId="urn:microsoft.com/office/officeart/2011/layout/HexagonRadial"/>
    <dgm:cxn modelId="{DD189193-45E4-4F0C-BAA3-CCCB64562419}" type="presParOf" srcId="{05F8326D-8213-4C6D-8D00-527AF505DF16}" destId="{79B6548D-56A8-4EE3-9AD2-69594531CBD2}" srcOrd="0" destOrd="0" presId="urn:microsoft.com/office/officeart/2011/layout/HexagonRadial"/>
    <dgm:cxn modelId="{EC49235D-99C9-4AC9-87D2-2854DACB3AF8}" type="presParOf" srcId="{648FE9E9-D0EE-4FC9-BAA8-30C4C3D58A37}" destId="{943D920D-ED65-48A6-BA79-2046F4FEC2BD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68184-52BD-479C-B508-4D2103410591}">
      <dsp:nvSpPr>
        <dsp:cNvPr id="0" name=""/>
        <dsp:cNvSpPr/>
      </dsp:nvSpPr>
      <dsp:spPr>
        <a:xfrm>
          <a:off x="4365484" y="1403741"/>
          <a:ext cx="1784216" cy="1543419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>
              <a:latin typeface="Century Gothic" panose="020B0502020202020204" pitchFamily="34" charset="0"/>
            </a:rPr>
            <a:t>Quality First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0" kern="1200">
            <a:latin typeface="Century Gothic" panose="020B0502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>
            <a:latin typeface="Century Gothic" panose="020B0502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>
              <a:latin typeface="Century Gothic" panose="020B0502020202020204" pitchFamily="34" charset="0"/>
            </a:rPr>
            <a:t>Woodrush Ready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>
              <a:latin typeface="Century Gothic" panose="020B0502020202020204" pitchFamily="34" charset="0"/>
            </a:rPr>
            <a:t>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>
            <a:latin typeface="Century Gothic" panose="020B0502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>
              <a:latin typeface="Century Gothic" panose="020B0502020202020204" pitchFamily="34" charset="0"/>
            </a:rPr>
            <a:t>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>
            <a:latin typeface="Century Gothic" panose="020B0502020202020204" pitchFamily="34" charset="0"/>
          </a:endParaRPr>
        </a:p>
      </dsp:txBody>
      <dsp:txXfrm>
        <a:off x="4661154" y="1659507"/>
        <a:ext cx="1192876" cy="1031887"/>
      </dsp:txXfrm>
    </dsp:sp>
    <dsp:sp modelId="{46E5AC07-28E4-4716-BA3F-BB1CC8914830}">
      <dsp:nvSpPr>
        <dsp:cNvPr id="0" name=""/>
        <dsp:cNvSpPr/>
      </dsp:nvSpPr>
      <dsp:spPr>
        <a:xfrm>
          <a:off x="5482746" y="665319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DED4B8-5F70-4506-AE43-C51D7317CD53}">
      <dsp:nvSpPr>
        <dsp:cNvPr id="0" name=""/>
        <dsp:cNvSpPr/>
      </dsp:nvSpPr>
      <dsp:spPr>
        <a:xfrm>
          <a:off x="4529836" y="0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latin typeface="Century Gothic" panose="020B0502020202020204" pitchFamily="34" charset="0"/>
            </a:rPr>
            <a:t> </a:t>
          </a:r>
          <a:r>
            <a:rPr lang="en-GB" sz="1200" b="0" kern="1200">
              <a:latin typeface="Century Gothic" panose="020B0502020202020204" pitchFamily="34" charset="0"/>
            </a:rPr>
            <a:t>Attendance </a:t>
          </a:r>
        </a:p>
      </dsp:txBody>
      <dsp:txXfrm>
        <a:off x="4772146" y="209626"/>
        <a:ext cx="977532" cy="845681"/>
      </dsp:txXfrm>
    </dsp:sp>
    <dsp:sp modelId="{DF53B45B-A9B3-4D23-AD82-A8C0F6E29052}">
      <dsp:nvSpPr>
        <dsp:cNvPr id="0" name=""/>
        <dsp:cNvSpPr/>
      </dsp:nvSpPr>
      <dsp:spPr>
        <a:xfrm>
          <a:off x="6268399" y="1749673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0245EF-B813-469F-961B-4F3567F68052}">
      <dsp:nvSpPr>
        <dsp:cNvPr id="0" name=""/>
        <dsp:cNvSpPr/>
      </dsp:nvSpPr>
      <dsp:spPr>
        <a:xfrm>
          <a:off x="5870800" y="778019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Century Gothic" panose="020B0502020202020204" pitchFamily="34" charset="0"/>
            </a:rPr>
            <a:t>Uniform &amp; equipment </a:t>
          </a:r>
          <a:r>
            <a:rPr lang="en-GB" sz="1400" kern="1200">
              <a:latin typeface="Century Gothic" panose="020B0502020202020204" pitchFamily="34" charset="0"/>
            </a:rPr>
            <a:t> </a:t>
          </a:r>
        </a:p>
      </dsp:txBody>
      <dsp:txXfrm>
        <a:off x="6113110" y="987645"/>
        <a:ext cx="977532" cy="845681"/>
      </dsp:txXfrm>
    </dsp:sp>
    <dsp:sp modelId="{D07E1F55-2C57-4928-9385-2E8C2F27054F}">
      <dsp:nvSpPr>
        <dsp:cNvPr id="0" name=""/>
        <dsp:cNvSpPr/>
      </dsp:nvSpPr>
      <dsp:spPr>
        <a:xfrm>
          <a:off x="5722634" y="2973704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088204-B69D-4604-80F1-85AA4FFE5791}">
      <dsp:nvSpPr>
        <dsp:cNvPr id="0" name=""/>
        <dsp:cNvSpPr/>
      </dsp:nvSpPr>
      <dsp:spPr>
        <a:xfrm>
          <a:off x="5870800" y="230751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Century Gothic" panose="020B0502020202020204" pitchFamily="34" charset="0"/>
            </a:rPr>
            <a:t>Punctuality </a:t>
          </a:r>
        </a:p>
      </dsp:txBody>
      <dsp:txXfrm>
        <a:off x="6113110" y="2517140"/>
        <a:ext cx="977532" cy="845681"/>
      </dsp:txXfrm>
    </dsp:sp>
    <dsp:sp modelId="{7E0AA11F-AB94-4D5F-890E-1790CE50E649}">
      <dsp:nvSpPr>
        <dsp:cNvPr id="0" name=""/>
        <dsp:cNvSpPr/>
      </dsp:nvSpPr>
      <dsp:spPr>
        <a:xfrm>
          <a:off x="4368804" y="3100763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0AE65-94F8-4911-AAC4-1C76B8F0446D}">
      <dsp:nvSpPr>
        <dsp:cNvPr id="0" name=""/>
        <dsp:cNvSpPr/>
      </dsp:nvSpPr>
      <dsp:spPr>
        <a:xfrm>
          <a:off x="4529836" y="308640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Century Gothic" panose="020B0502020202020204" pitchFamily="34" charset="0"/>
            </a:rPr>
            <a:t>Positive Attitude to Learning </a:t>
          </a:r>
        </a:p>
      </dsp:txBody>
      <dsp:txXfrm>
        <a:off x="4772146" y="3296030"/>
        <a:ext cx="977532" cy="845681"/>
      </dsp:txXfrm>
    </dsp:sp>
    <dsp:sp modelId="{A924FB5B-B6B1-409C-8298-1C7E2962A883}">
      <dsp:nvSpPr>
        <dsp:cNvPr id="0" name=""/>
        <dsp:cNvSpPr/>
      </dsp:nvSpPr>
      <dsp:spPr>
        <a:xfrm>
          <a:off x="3570285" y="2016845"/>
          <a:ext cx="673179" cy="58003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8FBA79-2E31-4436-AC3F-F6AC96C95976}">
      <dsp:nvSpPr>
        <dsp:cNvPr id="0" name=""/>
        <dsp:cNvSpPr/>
      </dsp:nvSpPr>
      <dsp:spPr>
        <a:xfrm>
          <a:off x="3182646" y="2308384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Century Gothic" panose="020B0502020202020204" pitchFamily="34" charset="0"/>
            </a:rPr>
            <a:t>Respectful relationships </a:t>
          </a:r>
        </a:p>
      </dsp:txBody>
      <dsp:txXfrm>
        <a:off x="3424956" y="2518010"/>
        <a:ext cx="977532" cy="845681"/>
      </dsp:txXfrm>
    </dsp:sp>
    <dsp:sp modelId="{0DF8D1B5-D308-4589-A572-59D7E74AFCD5}">
      <dsp:nvSpPr>
        <dsp:cNvPr id="0" name=""/>
        <dsp:cNvSpPr/>
      </dsp:nvSpPr>
      <dsp:spPr>
        <a:xfrm>
          <a:off x="3182646" y="776278"/>
          <a:ext cx="1462152" cy="126493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Century Gothic" panose="020B0502020202020204" pitchFamily="34" charset="0"/>
            </a:rPr>
            <a:t> Conduct Around School </a:t>
          </a:r>
        </a:p>
      </dsp:txBody>
      <dsp:txXfrm>
        <a:off x="3424956" y="985904"/>
        <a:ext cx="977532" cy="8456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70A06-D52A-439A-BAEC-AC9F2ACE17D0}">
      <dsp:nvSpPr>
        <dsp:cNvPr id="0" name=""/>
        <dsp:cNvSpPr/>
      </dsp:nvSpPr>
      <dsp:spPr>
        <a:xfrm>
          <a:off x="4554647" y="1955758"/>
          <a:ext cx="2198277" cy="1901599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>
              <a:solidFill>
                <a:schemeClr val="tx1"/>
              </a:solidFill>
            </a:rPr>
            <a:t>Character Development at Woodrush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900" kern="120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 </a:t>
          </a:r>
        </a:p>
      </dsp:txBody>
      <dsp:txXfrm>
        <a:off x="4918932" y="2270880"/>
        <a:ext cx="1469707" cy="1271355"/>
      </dsp:txXfrm>
    </dsp:sp>
    <dsp:sp modelId="{C556A72A-6E1B-4417-BFDF-F6D19897D0A4}">
      <dsp:nvSpPr>
        <dsp:cNvPr id="0" name=""/>
        <dsp:cNvSpPr/>
      </dsp:nvSpPr>
      <dsp:spPr>
        <a:xfrm>
          <a:off x="5902921" y="819719"/>
          <a:ext cx="829403" cy="71464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245323-CDE2-4A6E-8EB0-4CAB8008101C}">
      <dsp:nvSpPr>
        <dsp:cNvPr id="0" name=""/>
        <dsp:cNvSpPr/>
      </dsp:nvSpPr>
      <dsp:spPr>
        <a:xfrm>
          <a:off x="4728870" y="0"/>
          <a:ext cx="1801473" cy="155848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20000"/>
              <a:lumOff val="8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Autumn 1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Emotional Literacy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b="1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027412" y="258274"/>
        <a:ext cx="1204389" cy="1041937"/>
      </dsp:txXfrm>
    </dsp:sp>
    <dsp:sp modelId="{FAFB0961-582F-4FFE-AA71-A29380A456CD}">
      <dsp:nvSpPr>
        <dsp:cNvPr id="0" name=""/>
        <dsp:cNvSpPr/>
      </dsp:nvSpPr>
      <dsp:spPr>
        <a:xfrm>
          <a:off x="6870900" y="2155717"/>
          <a:ext cx="829403" cy="71464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49925B-4817-4638-8F44-96225939BB46}">
      <dsp:nvSpPr>
        <dsp:cNvPr id="0" name=""/>
        <dsp:cNvSpPr/>
      </dsp:nvSpPr>
      <dsp:spPr>
        <a:xfrm>
          <a:off x="6381030" y="958573"/>
          <a:ext cx="1801473" cy="1558485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tx1"/>
              </a:solidFill>
              <a:latin typeface="Century Gothic" panose="020B0502020202020204" pitchFamily="34" charset="0"/>
            </a:rPr>
            <a:t>Autumn 2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1"/>
              </a:solidFill>
              <a:latin typeface="Century Gothic" panose="020B0502020202020204" pitchFamily="34" charset="0"/>
            </a:rPr>
            <a:t>Equality, Diversity &amp; Inclusion</a:t>
          </a:r>
          <a:r>
            <a:rPr lang="en-GB" sz="1600" kern="1200" dirty="0">
              <a:latin typeface="Century Gothic" panose="020B0502020202020204" pitchFamily="34" charset="0"/>
            </a:rPr>
            <a:t> </a:t>
          </a:r>
        </a:p>
      </dsp:txBody>
      <dsp:txXfrm>
        <a:off x="6679572" y="1216847"/>
        <a:ext cx="1204389" cy="1041937"/>
      </dsp:txXfrm>
    </dsp:sp>
    <dsp:sp modelId="{4487DF34-65D6-48E5-A60E-895696053DD5}">
      <dsp:nvSpPr>
        <dsp:cNvPr id="0" name=""/>
        <dsp:cNvSpPr/>
      </dsp:nvSpPr>
      <dsp:spPr>
        <a:xfrm>
          <a:off x="6198479" y="3663808"/>
          <a:ext cx="829403" cy="71464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687266-0E13-4969-A86A-28FE5138ACAB}">
      <dsp:nvSpPr>
        <dsp:cNvPr id="0" name=""/>
        <dsp:cNvSpPr/>
      </dsp:nvSpPr>
      <dsp:spPr>
        <a:xfrm>
          <a:off x="6381030" y="2843016"/>
          <a:ext cx="1801473" cy="1558485"/>
        </a:xfrm>
        <a:prstGeom prst="hexagon">
          <a:avLst>
            <a:gd name="adj" fmla="val 28570"/>
            <a:gd name="vf" fmla="val 11547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Spring 1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Endeavour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6679572" y="3101290"/>
        <a:ext cx="1204389" cy="1041937"/>
      </dsp:txXfrm>
    </dsp:sp>
    <dsp:sp modelId="{79F71B9A-4493-4D2A-BDFF-C7D46550A825}">
      <dsp:nvSpPr>
        <dsp:cNvPr id="0" name=""/>
        <dsp:cNvSpPr/>
      </dsp:nvSpPr>
      <dsp:spPr>
        <a:xfrm>
          <a:off x="4530468" y="3820354"/>
          <a:ext cx="829403" cy="71464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73E245-CCE6-43C5-A4E8-E2F1D485AC50}">
      <dsp:nvSpPr>
        <dsp:cNvPr id="0" name=""/>
        <dsp:cNvSpPr/>
      </dsp:nvSpPr>
      <dsp:spPr>
        <a:xfrm>
          <a:off x="4728870" y="3802662"/>
          <a:ext cx="1801473" cy="1558485"/>
        </a:xfrm>
        <a:prstGeom prst="hexagon">
          <a:avLst>
            <a:gd name="adj" fmla="val 28570"/>
            <a:gd name="vf" fmla="val 11547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>
              <a:solidFill>
                <a:schemeClr val="tx1"/>
              </a:solidFill>
              <a:latin typeface="Century Gothic" panose="020B0502020202020204" pitchFamily="34" charset="0"/>
            </a:rPr>
            <a:t>Spring 2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Century Gothic" panose="020B0502020202020204" pitchFamily="34" charset="0"/>
            </a:rPr>
            <a:t>Well-being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 </a:t>
          </a:r>
        </a:p>
      </dsp:txBody>
      <dsp:txXfrm>
        <a:off x="5027412" y="4060936"/>
        <a:ext cx="1204389" cy="1041937"/>
      </dsp:txXfrm>
    </dsp:sp>
    <dsp:sp modelId="{79B6548D-56A8-4EE3-9AD2-69594531CBD2}">
      <dsp:nvSpPr>
        <dsp:cNvPr id="0" name=""/>
        <dsp:cNvSpPr/>
      </dsp:nvSpPr>
      <dsp:spPr>
        <a:xfrm>
          <a:off x="3546637" y="2484892"/>
          <a:ext cx="829403" cy="71464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B6E670-25E7-4DA6-B925-B0F1BE634009}">
      <dsp:nvSpPr>
        <dsp:cNvPr id="0" name=""/>
        <dsp:cNvSpPr/>
      </dsp:nvSpPr>
      <dsp:spPr>
        <a:xfrm>
          <a:off x="3032659" y="2844089"/>
          <a:ext cx="1874234" cy="1558485"/>
        </a:xfrm>
        <a:prstGeom prst="hexagon">
          <a:avLst>
            <a:gd name="adj" fmla="val 28570"/>
            <a:gd name="vf" fmla="val 115470"/>
          </a:avLst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Summer 1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Communication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b="1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37265" y="3097378"/>
        <a:ext cx="1265022" cy="1051907"/>
      </dsp:txXfrm>
    </dsp:sp>
    <dsp:sp modelId="{943D920D-ED65-48A6-BA79-2046F4FEC2BD}">
      <dsp:nvSpPr>
        <dsp:cNvPr id="0" name=""/>
        <dsp:cNvSpPr/>
      </dsp:nvSpPr>
      <dsp:spPr>
        <a:xfrm>
          <a:off x="3069040" y="956428"/>
          <a:ext cx="1801473" cy="1558485"/>
        </a:xfrm>
        <a:prstGeom prst="hexagon">
          <a:avLst>
            <a:gd name="adj" fmla="val 28570"/>
            <a:gd name="vf" fmla="val 115470"/>
          </a:avLst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Summer 2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rPr>
            <a:t>Empathy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367582" y="1214702"/>
        <a:ext cx="1204389" cy="1041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56A9C-C39F-4BCC-B346-C58617652C1F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EA02-B9D3-4DDE-85B6-E78B14DE7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02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77C3B6-4832-4F8E-B7DF-D58B40C0EE2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7312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F5845-9B64-4E45-B911-A22BC4A0CC1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44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F5845-9B64-4E45-B911-A22BC4A0CC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570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031BA-EEEF-B4B2-A777-0155C4CA54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1FC548-8408-AE59-9B5E-802B6D0D6F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8D546-57E7-0DA0-5AF3-D56CBD78C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EB7FC-60ED-1793-6F3B-00633DF1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89AB9-E286-9551-FD17-2DC37D2B4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25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4CE8A-96E9-B146-E933-F6E2E5C5B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A1DFB-0BEE-6560-4027-3BE0AEAB0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1E95C-E1FD-92C0-A77D-49A471DB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D948E9-BBE8-281E-82D1-5C04A9781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72689-57E2-CDDB-D370-EB8CDC5A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334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20485-AC3D-0632-502A-80B223095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DA5211-FB04-9D96-2284-D8F199304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E1A0D-AC7D-6D67-538B-50BF90C81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1705B-CAC3-B606-6518-6D7CD3487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DDF0A-6C34-A3C1-5515-E63FEF781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247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0A679-B5CF-6AFA-E191-B54EEB0B1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B703C-973F-999F-3AE6-AC6D852C27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68581-1888-6ABF-FBAA-2C72AF2D4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B967C4-2423-0B25-78AC-050D8A2E5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216AD2-621F-BFD8-3BF5-B690BA339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7AF018-2C5D-E234-FE6C-7829B469B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512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3F8C2-C124-B249-EA33-0FB945AC5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FAE2-1CAD-9F2D-5CA0-1C957E446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8965EA-A084-66C8-0142-C91FEAD763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3493E3-DA32-EECD-F500-1276E7276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A3CE7B-98F4-12E8-D47B-615F13BAD4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4C6D1B-D452-77AC-E79C-D29D42C52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DBB8AC-CD01-D3B3-43A6-6FC5FFCD8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14184D-E834-E947-B074-D42653A5D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5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74343-A21C-435A-A8FC-866F72323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A8ACF4-FC32-E01D-C22C-2134A4518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2B0DB6-E518-1BF1-E13D-0F2916642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36436D-4ADD-3DCB-C9BB-49A5061BA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54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88F555-2462-AC9D-64B9-48F6D4C52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25BB86-E646-E171-3D11-BE2C49A4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730CF2-8442-0E2B-C627-790E90F8B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16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DB5F0-7137-BFC1-F976-7BF982D38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71329-8919-F8D3-090D-336902258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E3C590-E888-E109-76C6-E32A0E6AC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BFC917-E114-7946-9B9B-7491994D3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125CCC-7FF1-06DE-9ED7-FBF396A0C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95107F-CA02-1211-91D4-F16469C95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83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7D5BC-4729-72F2-4EC7-C8C7E4598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77B542-2F9C-9AE6-91A7-C0CAD9C534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B4D2AA-D7A7-96CF-F2F4-8B8354D94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7FAF8-76A7-ABB2-7B0F-0FF39669C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A43D0E-85D7-314F-E607-3FF8AF447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5CBD82-E2DB-65AA-DA0A-D6DC07D54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3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53E3A-AB89-E844-E2C8-0F64F3919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CFA0F-E180-4DC2-7DF4-40EA49FBD3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7881E-F215-1EAA-2B4B-10184B146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1B2DD-F11D-A263-5846-1107945F5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6E38B-BEDC-AA73-DC1F-D5760B0C7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74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F3E18-2BB2-580E-A985-A49126719B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78A364-3AB8-F4FB-BD4B-3B98045E27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B158C-B5A0-1D74-8057-4FF45E471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21FB8-99BA-C0E1-6CC7-9C24378B1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0C8EE-58DC-84CA-1A13-F6F42284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149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 1"/>
          <p:cNvSpPr>
            <a:spLocks noGrp="1"/>
          </p:cNvSpPr>
          <p:nvPr>
            <p:ph type="title" hasCustomPrompt="1"/>
          </p:nvPr>
        </p:nvSpPr>
        <p:spPr>
          <a:xfrm>
            <a:off x="516323" y="410830"/>
            <a:ext cx="11135860" cy="107312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516323" y="942478"/>
            <a:ext cx="11135860" cy="541474"/>
          </a:xfrm>
        </p:spPr>
        <p:txBody>
          <a:bodyPr lIns="10800" anchor="t" anchorCtr="0"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1">
                <a:latin typeface="Calibri Light" panose="020F0302020204030204" pitchFamily="34" charset="0"/>
              </a:rPr>
              <a:t>Enter your subheadline here</a:t>
            </a:r>
          </a:p>
        </p:txBody>
      </p:sp>
      <p:sp>
        <p:nvSpPr>
          <p:cNvPr id="14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957799" y="6076361"/>
            <a:ext cx="4276407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lnSpc>
                <a:spcPct val="90000"/>
              </a:lnSpc>
              <a:spcAft>
                <a:spcPts val="750"/>
              </a:spcAft>
              <a:defRPr sz="9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16321" y="6076361"/>
            <a:ext cx="914427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lnSpc>
                <a:spcPct val="90000"/>
              </a:lnSpc>
              <a:spcAft>
                <a:spcPts val="750"/>
              </a:spcAft>
              <a:defRPr sz="1050" b="1">
                <a:solidFill>
                  <a:schemeClr val="tx1"/>
                </a:solidFill>
              </a:defRPr>
            </a:lvl1pPr>
          </a:lstStyle>
          <a:p>
            <a:fld id="{75A4F164-3A46-4CEE-A25C-CA523D5E42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Inhaltsplatzhalter 2"/>
          <p:cNvSpPr>
            <a:spLocks noGrp="1"/>
          </p:cNvSpPr>
          <p:nvPr>
            <p:ph idx="1"/>
          </p:nvPr>
        </p:nvSpPr>
        <p:spPr>
          <a:xfrm>
            <a:off x="516319" y="1483952"/>
            <a:ext cx="11135860" cy="4320000"/>
          </a:xfrm>
          <a:noFill/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0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C7273E-6082-55CA-AF52-768B86334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71718-2EEA-35BA-630E-8305DD6E4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5BFB2-17F7-6352-C55F-AA6A01206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EEBF0-C9D3-46DF-A203-32EEABA8DA8D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88E2E-57B1-B8CA-A8B7-51FE2AF0E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FDDE3-C7A8-020A-E557-89192DAC9B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3CACF-B17D-4A4D-8C87-6FDD0A872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282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transition@woodrush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893120A-2936-4C00-B881-E565E47AF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742" y="1189320"/>
            <a:ext cx="3097621" cy="359562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7F210A9-672F-4FD7-9CE5-AE2A21E2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9922" y="2324351"/>
            <a:ext cx="706784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b="1" dirty="0">
                <a:latin typeface="Century Gothic"/>
              </a:rPr>
              <a:t> Woodrush Ready  </a:t>
            </a:r>
            <a:br>
              <a:rPr lang="en-GB" sz="6700" b="1" dirty="0">
                <a:latin typeface="Century Gothic"/>
              </a:rPr>
            </a:br>
            <a:br>
              <a:rPr lang="en-GB" sz="6700" b="1" dirty="0">
                <a:latin typeface="Century Gothic" panose="020B0502020202020204" pitchFamily="34" charset="0"/>
              </a:rPr>
            </a:br>
            <a:r>
              <a:rPr lang="en-GB" sz="5300" b="1" dirty="0">
                <a:latin typeface="Century Gothic"/>
              </a:rPr>
              <a:t>September 2025</a:t>
            </a:r>
            <a:br>
              <a:rPr lang="en-GB" dirty="0"/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BF91BF-A1CA-4D8A-982D-D466C2B0848D}"/>
              </a:ext>
            </a:extLst>
          </p:cNvPr>
          <p:cNvSpPr txBox="1"/>
          <p:nvPr/>
        </p:nvSpPr>
        <p:spPr>
          <a:xfrm>
            <a:off x="-117631" y="6027003"/>
            <a:ext cx="12427260" cy="830997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INSPIRE	       ACHIEVE     CELEBRATE</a:t>
            </a:r>
          </a:p>
        </p:txBody>
      </p:sp>
    </p:spTree>
    <p:extLst>
      <p:ext uri="{BB962C8B-B14F-4D97-AF65-F5344CB8AC3E}">
        <p14:creationId xmlns:p14="http://schemas.microsoft.com/office/powerpoint/2010/main" val="406760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432987-A6B9-34FD-5BD7-11889346CE36}"/>
              </a:ext>
            </a:extLst>
          </p:cNvPr>
          <p:cNvSpPr txBox="1"/>
          <p:nvPr/>
        </p:nvSpPr>
        <p:spPr>
          <a:xfrm>
            <a:off x="-117631" y="6027003"/>
            <a:ext cx="12427260" cy="830997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INSPIRE	    ACHIEVE     CELEBRATE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F55BBDE-991D-4BFF-9021-F929516A1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001" y="114893"/>
            <a:ext cx="11809999" cy="925513"/>
          </a:xfrm>
        </p:spPr>
        <p:txBody>
          <a:bodyPr>
            <a:normAutofit/>
          </a:bodyPr>
          <a:lstStyle/>
          <a:p>
            <a:r>
              <a:rPr lang="en-GB" sz="4800" b="1">
                <a:latin typeface="Century Gothic" panose="020B0502020202020204" pitchFamily="34" charset="0"/>
              </a:rPr>
              <a:t>Positive Culture &amp; Ethos at Woodrush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458C28F-5E2F-4FAF-8AA3-038C5EEC0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3602182"/>
            <a:ext cx="10515600" cy="2103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algn="ctr"/>
            <a:r>
              <a:rPr lang="en-GB" sz="2400">
                <a:latin typeface="Candara" panose="020E0502030303020204" pitchFamily="34" charset="0"/>
              </a:rPr>
              <a:t>Let your teachers</a:t>
            </a:r>
            <a:r>
              <a:rPr lang="en-GB" sz="2400" b="1">
                <a:latin typeface="Candara" panose="020E0502030303020204" pitchFamily="34" charset="0"/>
              </a:rPr>
              <a:t> </a:t>
            </a:r>
            <a:r>
              <a:rPr lang="en-GB" sz="2800" b="1" i="1">
                <a:solidFill>
                  <a:srgbClr val="00B050"/>
                </a:solidFill>
                <a:latin typeface="Candara" panose="020E0502030303020204" pitchFamily="34" charset="0"/>
              </a:rPr>
              <a:t>inspire</a:t>
            </a:r>
            <a:r>
              <a:rPr lang="en-GB" sz="2400" b="1" i="1">
                <a:solidFill>
                  <a:srgbClr val="00B050"/>
                </a:solidFill>
                <a:latin typeface="Candara" panose="020E0502030303020204" pitchFamily="34" charset="0"/>
              </a:rPr>
              <a:t> </a:t>
            </a:r>
            <a:r>
              <a:rPr lang="en-GB" sz="2400">
                <a:latin typeface="Candara" panose="020E0502030303020204" pitchFamily="34" charset="0"/>
              </a:rPr>
              <a:t>you to dream big, and be brave enough for your dream to become a reality.</a:t>
            </a:r>
          </a:p>
          <a:p>
            <a:pPr algn="ctr"/>
            <a:r>
              <a:rPr lang="en-GB" sz="2400">
                <a:latin typeface="Candara" panose="020E0502030303020204" pitchFamily="34" charset="0"/>
              </a:rPr>
              <a:t> To </a:t>
            </a:r>
            <a:r>
              <a:rPr lang="en-GB" sz="2800" b="1" i="1">
                <a:solidFill>
                  <a:srgbClr val="00B050"/>
                </a:solidFill>
                <a:latin typeface="Candara" panose="020E0502030303020204" pitchFamily="34" charset="0"/>
              </a:rPr>
              <a:t>achieve</a:t>
            </a:r>
            <a:r>
              <a:rPr lang="en-GB" sz="2800">
                <a:solidFill>
                  <a:srgbClr val="00B050"/>
                </a:solidFill>
                <a:latin typeface="Candara" panose="020E0502030303020204" pitchFamily="34" charset="0"/>
              </a:rPr>
              <a:t> </a:t>
            </a:r>
            <a:r>
              <a:rPr lang="en-GB" sz="2400">
                <a:latin typeface="Candara" panose="020E0502030303020204" pitchFamily="34" charset="0"/>
              </a:rPr>
              <a:t>is to meet your full potential. It means to complete all work with excellence and do the very best you can.</a:t>
            </a:r>
          </a:p>
          <a:p>
            <a:pPr algn="ctr"/>
            <a:r>
              <a:rPr lang="en-GB" sz="2400">
                <a:latin typeface="Candara" panose="020E0502030303020204" pitchFamily="34" charset="0"/>
              </a:rPr>
              <a:t> We can then</a:t>
            </a:r>
            <a:r>
              <a:rPr lang="en-GB" sz="2800">
                <a:latin typeface="Candara" panose="020E0502030303020204" pitchFamily="34" charset="0"/>
              </a:rPr>
              <a:t> </a:t>
            </a:r>
            <a:r>
              <a:rPr lang="en-GB" sz="2800" b="1" i="1">
                <a:solidFill>
                  <a:srgbClr val="00B050"/>
                </a:solidFill>
                <a:latin typeface="Candara" panose="020E0502030303020204" pitchFamily="34" charset="0"/>
              </a:rPr>
              <a:t>celebrate</a:t>
            </a:r>
            <a:r>
              <a:rPr lang="en-GB" sz="2800">
                <a:latin typeface="Candara" panose="020E0502030303020204" pitchFamily="34" charset="0"/>
              </a:rPr>
              <a:t> </a:t>
            </a:r>
            <a:r>
              <a:rPr lang="en-GB" sz="2400">
                <a:latin typeface="Candara" panose="020E0502030303020204" pitchFamily="34" charset="0"/>
              </a:rPr>
              <a:t>your achievements in school and with parents.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2409D9-30CA-4CCE-B369-8B7C8D621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16" t="21387" r="7783" b="27174"/>
          <a:stretch/>
        </p:blipFill>
        <p:spPr>
          <a:xfrm>
            <a:off x="3214254" y="1040406"/>
            <a:ext cx="5942809" cy="219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3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432987-A6B9-34FD-5BD7-11889346CE36}"/>
              </a:ext>
            </a:extLst>
          </p:cNvPr>
          <p:cNvSpPr txBox="1"/>
          <p:nvPr/>
        </p:nvSpPr>
        <p:spPr>
          <a:xfrm>
            <a:off x="-117631" y="6027003"/>
            <a:ext cx="12427260" cy="830997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INSPIRE	    ACHIEVE     CELEBRATE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7DE36A1-645F-4C27-9894-8E46E5E1DA8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317390" y="100399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86C4C15-FF40-4980-8381-8FC4F9F0DA3C}"/>
              </a:ext>
            </a:extLst>
          </p:cNvPr>
          <p:cNvSpPr txBox="1"/>
          <p:nvPr/>
        </p:nvSpPr>
        <p:spPr>
          <a:xfrm>
            <a:off x="1380610" y="1748498"/>
            <a:ext cx="49377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help create and maintain a positive and respectful culture at Woodrush we need all     our students to be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Woodrush Ready!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F55BBDE-991D-4BFF-9021-F929516A1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001" y="114893"/>
            <a:ext cx="11809999" cy="925513"/>
          </a:xfrm>
        </p:spPr>
        <p:txBody>
          <a:bodyPr>
            <a:normAutofit/>
          </a:bodyPr>
          <a:lstStyle/>
          <a:p>
            <a:r>
              <a:rPr lang="en-GB" sz="4800" b="1">
                <a:latin typeface="Century Gothic" panose="020B0502020202020204" pitchFamily="34" charset="0"/>
              </a:rPr>
              <a:t>Positive Culture &amp; Ethos at Woodrush </a:t>
            </a:r>
          </a:p>
        </p:txBody>
      </p:sp>
    </p:spTree>
    <p:extLst>
      <p:ext uri="{BB962C8B-B14F-4D97-AF65-F5344CB8AC3E}">
        <p14:creationId xmlns:p14="http://schemas.microsoft.com/office/powerpoint/2010/main" val="240038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9D2A13-D2D7-43A1-998F-89543D436629}"/>
              </a:ext>
            </a:extLst>
          </p:cNvPr>
          <p:cNvSpPr txBox="1"/>
          <p:nvPr/>
        </p:nvSpPr>
        <p:spPr>
          <a:xfrm>
            <a:off x="284750" y="1561514"/>
            <a:ext cx="592501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will learn and practice how to be </a:t>
            </a:r>
            <a:r>
              <a:rPr kumimoji="0" lang="en-GB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prepared,</a:t>
            </a:r>
            <a:r>
              <a:rPr kumimoji="0" lang="en-GB" sz="3200" b="1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productive, respectful </a:t>
            </a:r>
            <a:r>
              <a:rPr kumimoji="0" lang="en-GB" sz="3200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and</a:t>
            </a:r>
            <a:r>
              <a:rPr kumimoji="0" lang="en-GB" sz="3200" b="1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reflective </a:t>
            </a:r>
            <a:r>
              <a:rPr kumimoji="0" lang="en-GB" sz="3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during your form tutorial programme</a:t>
            </a:r>
            <a:r>
              <a:rPr kumimoji="0" lang="en-GB" sz="32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and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in assemblies so</a:t>
            </a:r>
            <a:r>
              <a:rPr kumimoji="0" lang="en-GB" sz="32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you are always </a:t>
            </a:r>
            <a:r>
              <a:rPr kumimoji="0" lang="en-GB" sz="36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Woodrush Ready!  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64B7F5-1561-435E-9226-E9581F22EDC7}"/>
              </a:ext>
            </a:extLst>
          </p:cNvPr>
          <p:cNvSpPr txBox="1"/>
          <p:nvPr/>
        </p:nvSpPr>
        <p:spPr>
          <a:xfrm>
            <a:off x="5894363" y="397842"/>
            <a:ext cx="3460652" cy="1163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4F9970-4E65-4ECB-BB8B-B2516C545845}"/>
              </a:ext>
            </a:extLst>
          </p:cNvPr>
          <p:cNvSpPr txBox="1"/>
          <p:nvPr/>
        </p:nvSpPr>
        <p:spPr>
          <a:xfrm>
            <a:off x="378058" y="300780"/>
            <a:ext cx="73089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atin typeface="Century Gothic" panose="020B0502020202020204" pitchFamily="34" charset="0"/>
              </a:rPr>
              <a:t>Woodrush Ready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A8797E4-4343-4122-9519-7DCB4EFA2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381" y="231586"/>
            <a:ext cx="4331448" cy="54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EF707C-C2F3-4B14-B55A-58E29386D2C2}"/>
              </a:ext>
            </a:extLst>
          </p:cNvPr>
          <p:cNvSpPr txBox="1"/>
          <p:nvPr/>
        </p:nvSpPr>
        <p:spPr>
          <a:xfrm>
            <a:off x="-117631" y="6027003"/>
            <a:ext cx="12427260" cy="830997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INSPIRE	     ACHIEVE     CELEBRATE</a:t>
            </a:r>
          </a:p>
        </p:txBody>
      </p:sp>
    </p:spTree>
    <p:extLst>
      <p:ext uri="{BB962C8B-B14F-4D97-AF65-F5344CB8AC3E}">
        <p14:creationId xmlns:p14="http://schemas.microsoft.com/office/powerpoint/2010/main" val="2582309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F210A9-672F-4FD7-9CE5-AE2A21E2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75297" y="185561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b="1" dirty="0">
                <a:latin typeface="Century Gothic"/>
              </a:rPr>
              <a:t>  Woodrush Ready: </a:t>
            </a:r>
            <a:br>
              <a:rPr lang="en-GB" sz="7300" b="1" dirty="0">
                <a:latin typeface="Century Gothic" panose="020B0502020202020204" pitchFamily="34" charset="0"/>
              </a:rPr>
            </a:br>
            <a:r>
              <a:rPr lang="en-GB" sz="7300" b="1" dirty="0">
                <a:latin typeface="Century Gothic"/>
              </a:rPr>
              <a:t> Be Prepared  </a:t>
            </a:r>
            <a:br>
              <a:rPr lang="en-GB" sz="7300" b="1" dirty="0">
                <a:latin typeface="Century Gothic" panose="020B0502020202020204" pitchFamily="34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A2AA5-5C55-4DF8-8FF9-AE2588F1D687}"/>
              </a:ext>
            </a:extLst>
          </p:cNvPr>
          <p:cNvSpPr txBox="1"/>
          <p:nvPr/>
        </p:nvSpPr>
        <p:spPr>
          <a:xfrm>
            <a:off x="5987947" y="3793918"/>
            <a:ext cx="558487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 </a:t>
            </a:r>
            <a:endParaRPr lang="en-GB" sz="36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F6543E-231B-41BA-993E-407F9E042C64}"/>
              </a:ext>
            </a:extLst>
          </p:cNvPr>
          <p:cNvSpPr txBox="1"/>
          <p:nvPr/>
        </p:nvSpPr>
        <p:spPr>
          <a:xfrm>
            <a:off x="-117631" y="6027003"/>
            <a:ext cx="1242726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3200" i="1">
                <a:solidFill>
                  <a:schemeClr val="bg1"/>
                </a:solidFill>
                <a:latin typeface="Century Gothic" panose="020B0502020202020204" pitchFamily="34" charset="0"/>
              </a:rPr>
              <a:t>Be Prepared,   Be Productive,  Be Respectful,  Be Reflective 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F5AFA61-CEA4-4DBB-B0B0-09F84C681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087" y="485310"/>
            <a:ext cx="3854943" cy="485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D01C46-331E-43D6-BBD8-35CFC25D2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404" y="3085148"/>
            <a:ext cx="1735334" cy="206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20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CB184-EBC6-4F25-ABE4-8C39C2EED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619" y="956683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sz="4800" b="1">
                <a:latin typeface="Century Gothic" panose="020B0502020202020204" pitchFamily="34" charset="0"/>
              </a:rPr>
            </a:br>
            <a:r>
              <a:rPr lang="en-GB" sz="4800" b="1">
                <a:latin typeface="Century Gothic" panose="020B0502020202020204" pitchFamily="34" charset="0"/>
              </a:rPr>
              <a:t>Attendance to school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A9E8B5-D0C7-45EF-B918-1D1D99C8D394}"/>
              </a:ext>
            </a:extLst>
          </p:cNvPr>
          <p:cNvSpPr/>
          <p:nvPr/>
        </p:nvSpPr>
        <p:spPr>
          <a:xfrm>
            <a:off x="306494" y="1206168"/>
            <a:ext cx="10922125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 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 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48983B-3419-4337-B99C-161A743AB8D1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D76C13-5D1D-4E7B-9FD0-0F460B64D20C}"/>
              </a:ext>
            </a:extLst>
          </p:cNvPr>
          <p:cNvSpPr/>
          <p:nvPr/>
        </p:nvSpPr>
        <p:spPr>
          <a:xfrm>
            <a:off x="221759" y="2514890"/>
            <a:ext cx="6378526" cy="498598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Punctuality to school and lessons: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 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 </a:t>
            </a:r>
            <a:endParaRPr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Students should arrive to school by </a:t>
            </a:r>
            <a:r>
              <a:rPr kumimoji="0" lang="en-GB" sz="1800" b="1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8.25am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</a:rPr>
              <a:t>.  </a:t>
            </a:r>
            <a:endParaRPr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  <a:p>
            <a:pPr marL="342900" indent="-342900" fontAlgn="base">
              <a:buFont typeface="Wingdings" panose="05000000000000000000" pitchFamily="2" charset="2"/>
              <a:buChar char="§"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Engagement Leads will lock gate at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8.25am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and record students who are late.</a:t>
            </a:r>
            <a:r>
              <a:rPr lang="en-GB" dirty="0">
                <a:solidFill>
                  <a:srgbClr val="000000"/>
                </a:solidFill>
                <a:latin typeface="Century Gothic"/>
              </a:rPr>
              <a:t> </a:t>
            </a:r>
            <a:endParaRPr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C1 will be logged every time student is late.</a:t>
            </a:r>
            <a:endParaRPr lang="en-GB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600" b="1" dirty="0">
                <a:solidFill>
                  <a:srgbClr val="000000"/>
                </a:solidFill>
                <a:latin typeface="Century Gothic"/>
              </a:rPr>
              <a:t>C2 will be logged for any student arriving after 8.45am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C5 </a:t>
            </a:r>
            <a:r>
              <a:rPr lang="en-GB" sz="1600" b="1" dirty="0">
                <a:solidFill>
                  <a:srgbClr val="000000"/>
                </a:solidFill>
                <a:latin typeface="Century Gothic"/>
              </a:rPr>
              <a:t>truancy will be logged if student arrives after 9.00am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 (Unauthorised absence AM)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 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8194" name="Picture 2" descr="Attendance Matters&#10; (Intense)">
            <a:extLst>
              <a:ext uri="{FF2B5EF4-FFF2-40B4-BE49-F238E27FC236}">
                <a16:creationId xmlns:a16="http://schemas.microsoft.com/office/drawing/2014/main" id="{A5111523-ABF2-419D-98BB-46E019A60C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461" y="700223"/>
            <a:ext cx="4247033" cy="5297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1F723AD-0B2D-455D-9CC5-D84ED3B0E404}"/>
              </a:ext>
            </a:extLst>
          </p:cNvPr>
          <p:cNvGrpSpPr/>
          <p:nvPr/>
        </p:nvGrpSpPr>
        <p:grpSpPr>
          <a:xfrm>
            <a:off x="142532" y="76438"/>
            <a:ext cx="5147925" cy="1413570"/>
            <a:chOff x="0" y="259721"/>
            <a:chExt cx="7050283" cy="1976829"/>
          </a:xfrm>
          <a:solidFill>
            <a:srgbClr val="19580D"/>
          </a:solidFill>
        </p:grpSpPr>
        <p:sp>
          <p:nvSpPr>
            <p:cNvPr id="14" name="Freeform 40">
              <a:extLst>
                <a:ext uri="{FF2B5EF4-FFF2-40B4-BE49-F238E27FC236}">
                  <a16:creationId xmlns:a16="http://schemas.microsoft.com/office/drawing/2014/main" id="{2294B5E6-776D-4F2D-9AFB-C3D68659E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 41">
              <a:extLst>
                <a:ext uri="{FF2B5EF4-FFF2-40B4-BE49-F238E27FC236}">
                  <a16:creationId xmlns:a16="http://schemas.microsoft.com/office/drawing/2014/main" id="{C752B598-E8E0-45AB-8FC9-81589DEB501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6"/>
              <a:ext cx="2001085" cy="1343188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  <a:gd name="connsiteX0" fmla="*/ 10000 w 10000"/>
                <a:gd name="connsiteY0" fmla="*/ 10120 h 10120"/>
                <a:gd name="connsiteX1" fmla="*/ 0 w 10000"/>
                <a:gd name="connsiteY1" fmla="*/ 8634 h 10120"/>
                <a:gd name="connsiteX2" fmla="*/ 0 w 10000"/>
                <a:gd name="connsiteY2" fmla="*/ 0 h 10120"/>
                <a:gd name="connsiteX3" fmla="*/ 10000 w 10000"/>
                <a:gd name="connsiteY3" fmla="*/ 683 h 10120"/>
                <a:gd name="connsiteX4" fmla="*/ 10000 w 10000"/>
                <a:gd name="connsiteY4" fmla="*/ 10120 h 10120"/>
                <a:gd name="connsiteX0" fmla="*/ 10000 w 10000"/>
                <a:gd name="connsiteY0" fmla="*/ 10144 h 10144"/>
                <a:gd name="connsiteX1" fmla="*/ 0 w 10000"/>
                <a:gd name="connsiteY1" fmla="*/ 8634 h 10144"/>
                <a:gd name="connsiteX2" fmla="*/ 0 w 10000"/>
                <a:gd name="connsiteY2" fmla="*/ 0 h 10144"/>
                <a:gd name="connsiteX3" fmla="*/ 10000 w 10000"/>
                <a:gd name="connsiteY3" fmla="*/ 683 h 10144"/>
                <a:gd name="connsiteX4" fmla="*/ 10000 w 10000"/>
                <a:gd name="connsiteY4" fmla="*/ 10144 h 10144"/>
                <a:gd name="connsiteX0" fmla="*/ 10000 w 10000"/>
                <a:gd name="connsiteY0" fmla="*/ 10192 h 10192"/>
                <a:gd name="connsiteX1" fmla="*/ 0 w 10000"/>
                <a:gd name="connsiteY1" fmla="*/ 8634 h 10192"/>
                <a:gd name="connsiteX2" fmla="*/ 0 w 10000"/>
                <a:gd name="connsiteY2" fmla="*/ 0 h 10192"/>
                <a:gd name="connsiteX3" fmla="*/ 10000 w 10000"/>
                <a:gd name="connsiteY3" fmla="*/ 683 h 10192"/>
                <a:gd name="connsiteX4" fmla="*/ 10000 w 10000"/>
                <a:gd name="connsiteY4" fmla="*/ 10192 h 10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192">
                  <a:moveTo>
                    <a:pt x="10000" y="10192"/>
                  </a:moveTo>
                  <a:lnTo>
                    <a:pt x="0" y="8634"/>
                  </a:lnTo>
                  <a:lnTo>
                    <a:pt x="0" y="0"/>
                  </a:lnTo>
                  <a:lnTo>
                    <a:pt x="10000" y="683"/>
                  </a:lnTo>
                  <a:lnTo>
                    <a:pt x="10000" y="10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43">
              <a:extLst>
                <a:ext uri="{FF2B5EF4-FFF2-40B4-BE49-F238E27FC236}">
                  <a16:creationId xmlns:a16="http://schemas.microsoft.com/office/drawing/2014/main" id="{DFA58775-3F5B-4F73-925C-A58469153C7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6D966A2E-8072-4879-BF52-DC68BC63BB1F}"/>
              </a:ext>
            </a:extLst>
          </p:cNvPr>
          <p:cNvSpPr/>
          <p:nvPr/>
        </p:nvSpPr>
        <p:spPr>
          <a:xfrm>
            <a:off x="306494" y="284725"/>
            <a:ext cx="4028667" cy="83099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>
              <a:defRPr/>
            </a:pPr>
            <a:r>
              <a:rPr lang="en-GB" sz="4800" b="1">
                <a:solidFill>
                  <a:prstClr val="white"/>
                </a:solidFill>
                <a:latin typeface="Century Gothic"/>
              </a:rPr>
              <a:t>Be Prepared </a:t>
            </a:r>
            <a:endParaRPr kumimoji="0" lang="en-GB" sz="4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70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322B6FD-78AA-47ED-A870-FD7A2460ADB4}"/>
              </a:ext>
            </a:extLst>
          </p:cNvPr>
          <p:cNvSpPr txBox="1"/>
          <p:nvPr/>
        </p:nvSpPr>
        <p:spPr>
          <a:xfrm>
            <a:off x="310444" y="2133818"/>
            <a:ext cx="6010498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wear our uniform smartly and with pride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686766-2224-45D0-A66C-972CED847978}"/>
              </a:ext>
            </a:extLst>
          </p:cNvPr>
          <p:cNvSpPr/>
          <p:nvPr/>
        </p:nvSpPr>
        <p:spPr>
          <a:xfrm>
            <a:off x="5931133" y="1459584"/>
            <a:ext cx="5244564" cy="43537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uniform check: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Blazers and Ties 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Correct footwear – no fluffy socks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Shirts tucked in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 Jewellery except one stud per each ear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 nose/ facial piercings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Make up – no false eye lashes/heavy make-up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 leggings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 hoodies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Coats not to be worn in classroom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8052A0F-C254-9F8E-5C28-06B08C3FD92D}"/>
              </a:ext>
            </a:extLst>
          </p:cNvPr>
          <p:cNvGrpSpPr/>
          <p:nvPr/>
        </p:nvGrpSpPr>
        <p:grpSpPr>
          <a:xfrm>
            <a:off x="180162" y="170513"/>
            <a:ext cx="5147926" cy="1413570"/>
            <a:chOff x="0" y="259721"/>
            <a:chExt cx="7050283" cy="1976829"/>
          </a:xfrm>
          <a:solidFill>
            <a:srgbClr val="19580D"/>
          </a:solidFill>
        </p:grpSpPr>
        <p:sp>
          <p:nvSpPr>
            <p:cNvPr id="11" name="Freeform 40">
              <a:extLst>
                <a:ext uri="{FF2B5EF4-FFF2-40B4-BE49-F238E27FC236}">
                  <a16:creationId xmlns:a16="http://schemas.microsoft.com/office/drawing/2014/main" id="{8D142D1C-F666-2586-469C-7A47BE0C5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41">
              <a:extLst>
                <a:ext uri="{FF2B5EF4-FFF2-40B4-BE49-F238E27FC236}">
                  <a16:creationId xmlns:a16="http://schemas.microsoft.com/office/drawing/2014/main" id="{40AF85ED-EDFB-C3DC-21A8-B774142C3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6"/>
              <a:ext cx="2001085" cy="1343188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  <a:gd name="connsiteX0" fmla="*/ 10000 w 10000"/>
                <a:gd name="connsiteY0" fmla="*/ 10120 h 10120"/>
                <a:gd name="connsiteX1" fmla="*/ 0 w 10000"/>
                <a:gd name="connsiteY1" fmla="*/ 8634 h 10120"/>
                <a:gd name="connsiteX2" fmla="*/ 0 w 10000"/>
                <a:gd name="connsiteY2" fmla="*/ 0 h 10120"/>
                <a:gd name="connsiteX3" fmla="*/ 10000 w 10000"/>
                <a:gd name="connsiteY3" fmla="*/ 683 h 10120"/>
                <a:gd name="connsiteX4" fmla="*/ 10000 w 10000"/>
                <a:gd name="connsiteY4" fmla="*/ 10120 h 10120"/>
                <a:gd name="connsiteX0" fmla="*/ 10000 w 10000"/>
                <a:gd name="connsiteY0" fmla="*/ 10144 h 10144"/>
                <a:gd name="connsiteX1" fmla="*/ 0 w 10000"/>
                <a:gd name="connsiteY1" fmla="*/ 8634 h 10144"/>
                <a:gd name="connsiteX2" fmla="*/ 0 w 10000"/>
                <a:gd name="connsiteY2" fmla="*/ 0 h 10144"/>
                <a:gd name="connsiteX3" fmla="*/ 10000 w 10000"/>
                <a:gd name="connsiteY3" fmla="*/ 683 h 10144"/>
                <a:gd name="connsiteX4" fmla="*/ 10000 w 10000"/>
                <a:gd name="connsiteY4" fmla="*/ 10144 h 10144"/>
                <a:gd name="connsiteX0" fmla="*/ 10000 w 10000"/>
                <a:gd name="connsiteY0" fmla="*/ 10192 h 10192"/>
                <a:gd name="connsiteX1" fmla="*/ 0 w 10000"/>
                <a:gd name="connsiteY1" fmla="*/ 8634 h 10192"/>
                <a:gd name="connsiteX2" fmla="*/ 0 w 10000"/>
                <a:gd name="connsiteY2" fmla="*/ 0 h 10192"/>
                <a:gd name="connsiteX3" fmla="*/ 10000 w 10000"/>
                <a:gd name="connsiteY3" fmla="*/ 683 h 10192"/>
                <a:gd name="connsiteX4" fmla="*/ 10000 w 10000"/>
                <a:gd name="connsiteY4" fmla="*/ 10192 h 10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192">
                  <a:moveTo>
                    <a:pt x="10000" y="10192"/>
                  </a:moveTo>
                  <a:lnTo>
                    <a:pt x="0" y="8634"/>
                  </a:lnTo>
                  <a:lnTo>
                    <a:pt x="0" y="0"/>
                  </a:lnTo>
                  <a:lnTo>
                    <a:pt x="10000" y="683"/>
                  </a:lnTo>
                  <a:lnTo>
                    <a:pt x="10000" y="10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15EDB986-6252-AA24-B7EB-E60C592F4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1BD7F29-5ED8-004D-E0C9-095EAFEE0761}"/>
              </a:ext>
            </a:extLst>
          </p:cNvPr>
          <p:cNvSpPr txBox="1"/>
          <p:nvPr/>
        </p:nvSpPr>
        <p:spPr>
          <a:xfrm>
            <a:off x="519289" y="359363"/>
            <a:ext cx="487868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Century Gothic"/>
              </a:rPr>
              <a:t>Be Prepared</a:t>
            </a:r>
            <a:r>
              <a:rPr lang="en-GB" sz="4000" b="1" dirty="0">
                <a:solidFill>
                  <a:srgbClr val="FFFFFF"/>
                </a:solidFill>
                <a:latin typeface="Century Gothic"/>
              </a:rPr>
              <a:t> </a:t>
            </a:r>
            <a:endParaRPr lang="en-US" sz="4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AD7C03-B4C6-6A72-9238-E432DEFC9E42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C6A9A3E0-1A29-4641-99BA-11BCAA4C580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816" y="90137"/>
            <a:ext cx="1152022" cy="136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8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322B6FD-78AA-47ED-A870-FD7A2460ADB4}"/>
              </a:ext>
            </a:extLst>
          </p:cNvPr>
          <p:cNvSpPr txBox="1"/>
          <p:nvPr/>
        </p:nvSpPr>
        <p:spPr>
          <a:xfrm>
            <a:off x="338667" y="2030336"/>
            <a:ext cx="5878794" cy="227754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ctr">
              <a:defRPr/>
            </a:pPr>
            <a:r>
              <a:rPr kumimoji="0" lang="en-GB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We </a:t>
            </a:r>
            <a:r>
              <a:rPr lang="en-GB" sz="3600">
                <a:solidFill>
                  <a:prstClr val="black"/>
                </a:solidFill>
                <a:latin typeface="Century Gothic"/>
              </a:rPr>
              <a:t>are organised </a:t>
            </a:r>
            <a:r>
              <a:rPr kumimoji="0" lang="en-GB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and</a:t>
            </a:r>
            <a:r>
              <a:rPr lang="en-GB" sz="3600">
                <a:solidFill>
                  <a:prstClr val="black"/>
                </a:solidFill>
                <a:latin typeface="Century Gothic"/>
              </a:rPr>
              <a:t> ready to learn </a:t>
            </a:r>
            <a:endParaRPr lang="en-GB"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8052A0F-C254-9F8E-5C28-06B08C3FD92D}"/>
              </a:ext>
            </a:extLst>
          </p:cNvPr>
          <p:cNvGrpSpPr/>
          <p:nvPr/>
        </p:nvGrpSpPr>
        <p:grpSpPr>
          <a:xfrm>
            <a:off x="180162" y="170513"/>
            <a:ext cx="5147926" cy="1413570"/>
            <a:chOff x="0" y="259721"/>
            <a:chExt cx="7050283" cy="1976829"/>
          </a:xfrm>
          <a:solidFill>
            <a:srgbClr val="19580D"/>
          </a:solidFill>
        </p:grpSpPr>
        <p:sp>
          <p:nvSpPr>
            <p:cNvPr id="11" name="Freeform 40">
              <a:extLst>
                <a:ext uri="{FF2B5EF4-FFF2-40B4-BE49-F238E27FC236}">
                  <a16:creationId xmlns:a16="http://schemas.microsoft.com/office/drawing/2014/main" id="{8D142D1C-F666-2586-469C-7A47BE0C5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41">
              <a:extLst>
                <a:ext uri="{FF2B5EF4-FFF2-40B4-BE49-F238E27FC236}">
                  <a16:creationId xmlns:a16="http://schemas.microsoft.com/office/drawing/2014/main" id="{40AF85ED-EDFB-C3DC-21A8-B774142C3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6"/>
              <a:ext cx="2001085" cy="1343188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  <a:gd name="connsiteX0" fmla="*/ 10000 w 10000"/>
                <a:gd name="connsiteY0" fmla="*/ 10120 h 10120"/>
                <a:gd name="connsiteX1" fmla="*/ 0 w 10000"/>
                <a:gd name="connsiteY1" fmla="*/ 8634 h 10120"/>
                <a:gd name="connsiteX2" fmla="*/ 0 w 10000"/>
                <a:gd name="connsiteY2" fmla="*/ 0 h 10120"/>
                <a:gd name="connsiteX3" fmla="*/ 10000 w 10000"/>
                <a:gd name="connsiteY3" fmla="*/ 683 h 10120"/>
                <a:gd name="connsiteX4" fmla="*/ 10000 w 10000"/>
                <a:gd name="connsiteY4" fmla="*/ 10120 h 10120"/>
                <a:gd name="connsiteX0" fmla="*/ 10000 w 10000"/>
                <a:gd name="connsiteY0" fmla="*/ 10144 h 10144"/>
                <a:gd name="connsiteX1" fmla="*/ 0 w 10000"/>
                <a:gd name="connsiteY1" fmla="*/ 8634 h 10144"/>
                <a:gd name="connsiteX2" fmla="*/ 0 w 10000"/>
                <a:gd name="connsiteY2" fmla="*/ 0 h 10144"/>
                <a:gd name="connsiteX3" fmla="*/ 10000 w 10000"/>
                <a:gd name="connsiteY3" fmla="*/ 683 h 10144"/>
                <a:gd name="connsiteX4" fmla="*/ 10000 w 10000"/>
                <a:gd name="connsiteY4" fmla="*/ 10144 h 10144"/>
                <a:gd name="connsiteX0" fmla="*/ 10000 w 10000"/>
                <a:gd name="connsiteY0" fmla="*/ 10192 h 10192"/>
                <a:gd name="connsiteX1" fmla="*/ 0 w 10000"/>
                <a:gd name="connsiteY1" fmla="*/ 8634 h 10192"/>
                <a:gd name="connsiteX2" fmla="*/ 0 w 10000"/>
                <a:gd name="connsiteY2" fmla="*/ 0 h 10192"/>
                <a:gd name="connsiteX3" fmla="*/ 10000 w 10000"/>
                <a:gd name="connsiteY3" fmla="*/ 683 h 10192"/>
                <a:gd name="connsiteX4" fmla="*/ 10000 w 10000"/>
                <a:gd name="connsiteY4" fmla="*/ 10192 h 10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192">
                  <a:moveTo>
                    <a:pt x="10000" y="10192"/>
                  </a:moveTo>
                  <a:lnTo>
                    <a:pt x="0" y="8634"/>
                  </a:lnTo>
                  <a:lnTo>
                    <a:pt x="0" y="0"/>
                  </a:lnTo>
                  <a:lnTo>
                    <a:pt x="10000" y="683"/>
                  </a:lnTo>
                  <a:lnTo>
                    <a:pt x="10000" y="10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15EDB986-6252-AA24-B7EB-E60C592F4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1BD7F29-5ED8-004D-E0C9-095EAFEE0761}"/>
              </a:ext>
            </a:extLst>
          </p:cNvPr>
          <p:cNvSpPr txBox="1"/>
          <p:nvPr/>
        </p:nvSpPr>
        <p:spPr>
          <a:xfrm>
            <a:off x="519289" y="359363"/>
            <a:ext cx="487868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Century Gothic"/>
              </a:rPr>
              <a:t>Be Prepared</a:t>
            </a:r>
            <a:r>
              <a:rPr lang="en-GB" sz="4000" b="1" dirty="0">
                <a:solidFill>
                  <a:srgbClr val="FFFFFF"/>
                </a:solidFill>
                <a:latin typeface="Century Gothic"/>
              </a:rPr>
              <a:t> </a:t>
            </a:r>
            <a:endParaRPr lang="en-US" sz="4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686766-2224-45D0-A66C-972CED847978}"/>
              </a:ext>
            </a:extLst>
          </p:cNvPr>
          <p:cNvSpPr/>
          <p:nvPr/>
        </p:nvSpPr>
        <p:spPr>
          <a:xfrm>
            <a:off x="5881459" y="1274773"/>
            <a:ext cx="5079956" cy="43318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equipment  check: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Planner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School bag (Fit A4 folder in)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Pencil case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Pen/Pencils</a:t>
            </a:r>
            <a:r>
              <a:rPr lang="en-GB" sz="2000" dirty="0">
                <a:solidFill>
                  <a:prstClr val="black"/>
                </a:solidFill>
                <a:latin typeface="Century Gothic"/>
              </a:rPr>
              <a:t> </a:t>
            </a:r>
            <a:endParaRPr lang="en-GB" sz="2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solidFill>
                  <a:prstClr val="black"/>
                </a:solidFill>
                <a:latin typeface="Century Gothic"/>
              </a:rPr>
              <a:t>Green/purple pen</a:t>
            </a:r>
            <a:endParaRPr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Coloured crayons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Glue stick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Reading book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Calculator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PE kit ( on specific days)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04468B-0CC6-635A-CC28-F7B5E600E620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424D802B-068A-4F8F-A9E8-3E302A7E1DD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9816" y="90137"/>
            <a:ext cx="1152022" cy="136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6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CB184-EBC6-4F25-ABE4-8C39C2EED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086" y="-119395"/>
            <a:ext cx="10515600" cy="1325563"/>
          </a:xfrm>
        </p:spPr>
        <p:txBody>
          <a:bodyPr>
            <a:normAutofit/>
          </a:bodyPr>
          <a:lstStyle/>
          <a:p>
            <a:endParaRPr lang="en-GB" sz="48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A9E8B5-D0C7-45EF-B918-1D1D99C8D394}"/>
              </a:ext>
            </a:extLst>
          </p:cNvPr>
          <p:cNvSpPr/>
          <p:nvPr/>
        </p:nvSpPr>
        <p:spPr>
          <a:xfrm>
            <a:off x="306494" y="1206168"/>
            <a:ext cx="1092212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6919533C-298D-417D-9DAD-E68184593B1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915" y="288116"/>
            <a:ext cx="1544591" cy="18361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5F4C04-6304-4AB8-9530-8A44671DF453}"/>
              </a:ext>
            </a:extLst>
          </p:cNvPr>
          <p:cNvSpPr/>
          <p:nvPr/>
        </p:nvSpPr>
        <p:spPr>
          <a:xfrm>
            <a:off x="306494" y="1228941"/>
            <a:ext cx="935905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Mobile phones &amp; ear phones should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 not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be seen on school premises. 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Students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 should switch phone off  before entering school gate. 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Mobile phone will be confiscated if seen by a member of staff and 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placed in an envelope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. (All classrooms/staff on duty will have envelopes available) 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Staff will hand envelope into student services. 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If confiscated student will be issued with a C2 – HOY detention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Parent or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Carer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 will need to collect them from school that day.  </a:t>
            </a: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342900" marR="0" lvl="0" indent="-34290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Mobile phones can only be used under the direction of their teacher for educational purposes.   </a:t>
            </a:r>
          </a:p>
          <a:p>
            <a:pPr marL="0" marR="0" lvl="0" indent="0" algn="l" defTabSz="914309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7CEEDF-573F-41FF-BEFF-E580EDB00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6693" y="1974045"/>
            <a:ext cx="2522249" cy="23490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F1F309-9229-C6F5-06C2-09CD1A0E3415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31CF27-5297-4925-8493-24E48E2344BD}"/>
              </a:ext>
            </a:extLst>
          </p:cNvPr>
          <p:cNvGrpSpPr/>
          <p:nvPr/>
        </p:nvGrpSpPr>
        <p:grpSpPr>
          <a:xfrm>
            <a:off x="300960" y="40357"/>
            <a:ext cx="5147926" cy="1413570"/>
            <a:chOff x="0" y="259721"/>
            <a:chExt cx="7050283" cy="1976829"/>
          </a:xfrm>
          <a:solidFill>
            <a:srgbClr val="19580D"/>
          </a:solidFill>
        </p:grpSpPr>
        <p:sp>
          <p:nvSpPr>
            <p:cNvPr id="11" name="Freeform 40">
              <a:extLst>
                <a:ext uri="{FF2B5EF4-FFF2-40B4-BE49-F238E27FC236}">
                  <a16:creationId xmlns:a16="http://schemas.microsoft.com/office/drawing/2014/main" id="{8404B129-1359-4970-8F07-D4AA4A576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 41">
              <a:extLst>
                <a:ext uri="{FF2B5EF4-FFF2-40B4-BE49-F238E27FC236}">
                  <a16:creationId xmlns:a16="http://schemas.microsoft.com/office/drawing/2014/main" id="{797AD534-4DDB-4657-B338-E95E998BF1B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6"/>
              <a:ext cx="2001085" cy="1343188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  <a:gd name="connsiteX0" fmla="*/ 10000 w 10000"/>
                <a:gd name="connsiteY0" fmla="*/ 10120 h 10120"/>
                <a:gd name="connsiteX1" fmla="*/ 0 w 10000"/>
                <a:gd name="connsiteY1" fmla="*/ 8634 h 10120"/>
                <a:gd name="connsiteX2" fmla="*/ 0 w 10000"/>
                <a:gd name="connsiteY2" fmla="*/ 0 h 10120"/>
                <a:gd name="connsiteX3" fmla="*/ 10000 w 10000"/>
                <a:gd name="connsiteY3" fmla="*/ 683 h 10120"/>
                <a:gd name="connsiteX4" fmla="*/ 10000 w 10000"/>
                <a:gd name="connsiteY4" fmla="*/ 10120 h 10120"/>
                <a:gd name="connsiteX0" fmla="*/ 10000 w 10000"/>
                <a:gd name="connsiteY0" fmla="*/ 10144 h 10144"/>
                <a:gd name="connsiteX1" fmla="*/ 0 w 10000"/>
                <a:gd name="connsiteY1" fmla="*/ 8634 h 10144"/>
                <a:gd name="connsiteX2" fmla="*/ 0 w 10000"/>
                <a:gd name="connsiteY2" fmla="*/ 0 h 10144"/>
                <a:gd name="connsiteX3" fmla="*/ 10000 w 10000"/>
                <a:gd name="connsiteY3" fmla="*/ 683 h 10144"/>
                <a:gd name="connsiteX4" fmla="*/ 10000 w 10000"/>
                <a:gd name="connsiteY4" fmla="*/ 10144 h 10144"/>
                <a:gd name="connsiteX0" fmla="*/ 10000 w 10000"/>
                <a:gd name="connsiteY0" fmla="*/ 10192 h 10192"/>
                <a:gd name="connsiteX1" fmla="*/ 0 w 10000"/>
                <a:gd name="connsiteY1" fmla="*/ 8634 h 10192"/>
                <a:gd name="connsiteX2" fmla="*/ 0 w 10000"/>
                <a:gd name="connsiteY2" fmla="*/ 0 h 10192"/>
                <a:gd name="connsiteX3" fmla="*/ 10000 w 10000"/>
                <a:gd name="connsiteY3" fmla="*/ 683 h 10192"/>
                <a:gd name="connsiteX4" fmla="*/ 10000 w 10000"/>
                <a:gd name="connsiteY4" fmla="*/ 10192 h 10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192">
                  <a:moveTo>
                    <a:pt x="10000" y="10192"/>
                  </a:moveTo>
                  <a:lnTo>
                    <a:pt x="0" y="8634"/>
                  </a:lnTo>
                  <a:lnTo>
                    <a:pt x="0" y="0"/>
                  </a:lnTo>
                  <a:lnTo>
                    <a:pt x="10000" y="683"/>
                  </a:lnTo>
                  <a:lnTo>
                    <a:pt x="10000" y="10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FA1EE682-B6F1-4CE7-9F2F-63B793BA5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2D80E586-1101-4461-AB38-8C6962C98DF2}"/>
              </a:ext>
            </a:extLst>
          </p:cNvPr>
          <p:cNvSpPr/>
          <p:nvPr/>
        </p:nvSpPr>
        <p:spPr>
          <a:xfrm>
            <a:off x="5315979" y="3244334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FFFFFF"/>
                </a:solidFill>
                <a:latin typeface="Century Gothic"/>
              </a:rPr>
              <a:t>Be Prepared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62BD10-33E6-401B-A4AE-AEA935277EB4}"/>
              </a:ext>
            </a:extLst>
          </p:cNvPr>
          <p:cNvSpPr/>
          <p:nvPr/>
        </p:nvSpPr>
        <p:spPr>
          <a:xfrm>
            <a:off x="555310" y="247172"/>
            <a:ext cx="38571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Century Gothic"/>
              </a:rPr>
              <a:t>Be Prepared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188434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F210A9-672F-4FD7-9CE5-AE2A21E2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41285" y="20441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b="1" dirty="0">
                <a:latin typeface="Century Gothic"/>
              </a:rPr>
              <a:t>  Woodrush Ready: </a:t>
            </a:r>
            <a:br>
              <a:rPr lang="en-GB" sz="7300" b="1" dirty="0">
                <a:latin typeface="Century Gothic" panose="020B0502020202020204" pitchFamily="34" charset="0"/>
              </a:rPr>
            </a:br>
            <a:r>
              <a:rPr lang="en-GB" sz="7300" b="1" dirty="0">
                <a:latin typeface="Century Gothic"/>
              </a:rPr>
              <a:t> Be Productive  </a:t>
            </a:r>
            <a:br>
              <a:rPr lang="en-GB" sz="7300" b="1" dirty="0">
                <a:latin typeface="Century Gothic" panose="020B0502020202020204" pitchFamily="34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A2AA5-5C55-4DF8-8FF9-AE2588F1D687}"/>
              </a:ext>
            </a:extLst>
          </p:cNvPr>
          <p:cNvSpPr txBox="1"/>
          <p:nvPr/>
        </p:nvSpPr>
        <p:spPr>
          <a:xfrm>
            <a:off x="5987947" y="3793918"/>
            <a:ext cx="558487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 </a:t>
            </a:r>
            <a:endParaRPr lang="en-GB" sz="36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F6543E-231B-41BA-993E-407F9E042C64}"/>
              </a:ext>
            </a:extLst>
          </p:cNvPr>
          <p:cNvSpPr txBox="1"/>
          <p:nvPr/>
        </p:nvSpPr>
        <p:spPr>
          <a:xfrm>
            <a:off x="-117630" y="6310778"/>
            <a:ext cx="1242726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3200" i="1">
                <a:solidFill>
                  <a:schemeClr val="bg1"/>
                </a:solidFill>
                <a:latin typeface="Century Gothic" panose="020B0502020202020204" pitchFamily="34" charset="0"/>
              </a:rPr>
              <a:t>Be Prepared,   Be Productive,  Be Respectful,  Be Reflective 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F5AFA61-CEA4-4DBB-B0B0-09F84C681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087" y="485310"/>
            <a:ext cx="3854943" cy="485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3F6F43-1E13-48FD-9ACA-8A96A8FE0A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261" y="3279015"/>
            <a:ext cx="1735334" cy="206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31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3B5AD3A-00CC-400F-A906-6344D36D1454}"/>
              </a:ext>
            </a:extLst>
          </p:cNvPr>
          <p:cNvSpPr/>
          <p:nvPr/>
        </p:nvSpPr>
        <p:spPr>
          <a:xfrm>
            <a:off x="1011429" y="1351508"/>
            <a:ext cx="10071988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8800" b="1">
                <a:latin typeface="Century Gothic"/>
              </a:rPr>
              <a:t>How can I be</a:t>
            </a:r>
          </a:p>
          <a:p>
            <a:pPr algn="ctr"/>
            <a:r>
              <a:rPr lang="en-GB" sz="8800" b="1">
                <a:latin typeface="Century Gothic"/>
              </a:rPr>
              <a:t> Woodrush Ready </a:t>
            </a:r>
          </a:p>
          <a:p>
            <a:pPr algn="ctr"/>
            <a:r>
              <a:rPr lang="en-GB" sz="8800" b="1">
                <a:latin typeface="Century Gothic"/>
              </a:rPr>
              <a:t>for lessons? 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81C1711A-1DE5-41BA-B7D6-43DD60BF8BA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680" y="412373"/>
            <a:ext cx="1237475" cy="14710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258D89-5AD1-CFAB-F24B-E498F9309C32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2190054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9D2A13-D2D7-43A1-998F-89543D436629}"/>
              </a:ext>
            </a:extLst>
          </p:cNvPr>
          <p:cNvSpPr txBox="1"/>
          <p:nvPr/>
        </p:nvSpPr>
        <p:spPr>
          <a:xfrm>
            <a:off x="6328229" y="1751617"/>
            <a:ext cx="539086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latin typeface="Century Gothic" panose="020B0502020202020204" pitchFamily="34" charset="0"/>
              </a:rPr>
              <a:t>Be Prepared </a:t>
            </a:r>
          </a:p>
          <a:p>
            <a:r>
              <a:rPr lang="en-GB" sz="4800" b="1">
                <a:latin typeface="Century Gothic" panose="020B0502020202020204" pitchFamily="34" charset="0"/>
              </a:rPr>
              <a:t>Be Productive</a:t>
            </a:r>
          </a:p>
          <a:p>
            <a:r>
              <a:rPr lang="en-GB" sz="4800" b="1">
                <a:latin typeface="Century Gothic" panose="020B0502020202020204" pitchFamily="34" charset="0"/>
              </a:rPr>
              <a:t>Be Respectful </a:t>
            </a:r>
          </a:p>
          <a:p>
            <a:r>
              <a:rPr lang="en-GB" sz="4800" b="1">
                <a:latin typeface="Century Gothic" panose="020B0502020202020204" pitchFamily="34" charset="0"/>
              </a:rPr>
              <a:t>Be Reflective </a:t>
            </a:r>
          </a:p>
          <a:p>
            <a:endParaRPr lang="en-GB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65049A-17D8-4880-8DF9-FDAE99ED7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32" y="397842"/>
            <a:ext cx="4407793" cy="5293781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922DB0F-654B-4C90-A78E-DF9AA0DDB47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086" y="397842"/>
            <a:ext cx="1572935" cy="18697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668844-B717-F39C-FF3F-F224F2C8998C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385086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ED1ACC4-3022-46E4-9EA9-B1446710A730}"/>
              </a:ext>
            </a:extLst>
          </p:cNvPr>
          <p:cNvSpPr/>
          <p:nvPr/>
        </p:nvSpPr>
        <p:spPr>
          <a:xfrm>
            <a:off x="293298" y="122384"/>
            <a:ext cx="82798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09"/>
            <a:r>
              <a:rPr lang="en-GB" sz="4400" b="1">
                <a:solidFill>
                  <a:prstClr val="black"/>
                </a:solidFill>
                <a:latin typeface="Century Gothic" panose="020B0502020202020204" pitchFamily="34" charset="0"/>
              </a:rPr>
              <a:t>What is Lesson engagement?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608032-DFB8-44EA-8105-63ECA38B20DA}"/>
              </a:ext>
            </a:extLst>
          </p:cNvPr>
          <p:cNvSpPr txBox="1"/>
          <p:nvPr/>
        </p:nvSpPr>
        <p:spPr>
          <a:xfrm>
            <a:off x="1386420" y="944676"/>
            <a:ext cx="9419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 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F3A06203-1AC1-4546-84B5-6565E909868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261" y="309131"/>
            <a:ext cx="1657514" cy="197034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6910ED4-42E1-4B20-ABC7-C3F408B3B552}"/>
              </a:ext>
            </a:extLst>
          </p:cNvPr>
          <p:cNvSpPr txBox="1"/>
          <p:nvPr/>
        </p:nvSpPr>
        <p:spPr>
          <a:xfrm>
            <a:off x="618546" y="1884019"/>
            <a:ext cx="547745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>
                <a:latin typeface="Century Gothic" panose="020B0502020202020204" pitchFamily="34" charset="0"/>
              </a:rPr>
              <a:t>“Student engagement</a:t>
            </a:r>
            <a:r>
              <a:rPr lang="en-GB" sz="2400" i="1">
                <a:latin typeface="Century Gothic" panose="020B0502020202020204" pitchFamily="34" charset="0"/>
              </a:rPr>
              <a:t> refers to the degree of</a:t>
            </a:r>
            <a:r>
              <a:rPr lang="en-GB" sz="2400" b="1" i="1">
                <a:latin typeface="Century Gothic" panose="020B0502020202020204" pitchFamily="34" charset="0"/>
              </a:rPr>
              <a:t> attention, curiosity, interest, optimism, and passion </a:t>
            </a:r>
            <a:r>
              <a:rPr lang="en-GB" sz="2400" i="1">
                <a:latin typeface="Century Gothic" panose="020B0502020202020204" pitchFamily="34" charset="0"/>
              </a:rPr>
              <a:t>that students show when they are learning or being taught, which extends to the </a:t>
            </a:r>
            <a:r>
              <a:rPr lang="en-GB" sz="2400" b="1" i="1">
                <a:latin typeface="Century Gothic" panose="020B0502020202020204" pitchFamily="34" charset="0"/>
              </a:rPr>
              <a:t>level of motivation </a:t>
            </a:r>
            <a:r>
              <a:rPr lang="en-GB" sz="2400" i="1">
                <a:latin typeface="Century Gothic" panose="020B0502020202020204" pitchFamily="34" charset="0"/>
              </a:rPr>
              <a:t>they have to learn and progress in their education”</a:t>
            </a:r>
            <a:r>
              <a:rPr lang="en-GB" sz="2000" i="1">
                <a:latin typeface="Century Gothic" panose="020B0502020202020204" pitchFamily="34" charset="0"/>
              </a:rPr>
              <a:t>. </a:t>
            </a:r>
          </a:p>
          <a:p>
            <a:pPr algn="ctr"/>
            <a:endParaRPr lang="en-GB" sz="2000" i="1">
              <a:latin typeface="Century Gothic" panose="020B0502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B8C695-4FC9-4FA6-A82E-D38538BB9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254" y="1884019"/>
            <a:ext cx="4401786" cy="30397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2A05EC-5CE3-D457-6141-0354D62728D8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40493189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3C8E30-997B-4550-B90F-F297416F8193}"/>
              </a:ext>
            </a:extLst>
          </p:cNvPr>
          <p:cNvSpPr/>
          <p:nvPr/>
        </p:nvSpPr>
        <p:spPr>
          <a:xfrm>
            <a:off x="227461" y="22018"/>
            <a:ext cx="11737075" cy="64325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2000">
              <a:latin typeface="Century Gothic" panose="020B0502020202020204" pitchFamily="34" charset="0"/>
            </a:endParaRPr>
          </a:p>
          <a:p>
            <a:r>
              <a:rPr lang="en-GB" sz="4000" b="1">
                <a:latin typeface="Century Gothic"/>
              </a:rPr>
              <a:t>Be Prepared: </a:t>
            </a:r>
            <a:endParaRPr lang="en-GB" sz="4000" b="1">
              <a:latin typeface="Century Gothic" panose="020B0502020202020204" pitchFamily="34" charset="0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</a:t>
            </a:r>
            <a:r>
              <a:rPr lang="en-GB" sz="2400" b="1">
                <a:latin typeface="Century Gothic"/>
              </a:rPr>
              <a:t>arrive on time </a:t>
            </a:r>
            <a:r>
              <a:rPr lang="en-GB" sz="2400">
                <a:latin typeface="Century Gothic"/>
              </a:rPr>
              <a:t>and </a:t>
            </a:r>
            <a:r>
              <a:rPr lang="en-GB" sz="2400" b="1">
                <a:latin typeface="Century Gothic"/>
              </a:rPr>
              <a:t>look smart </a:t>
            </a:r>
            <a:r>
              <a:rPr lang="en-GB" sz="2400">
                <a:latin typeface="Century Gothic"/>
              </a:rPr>
              <a:t>in my uniform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greet the teacher in a friendly manner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come in calmly and go straight to my seat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sit in the </a:t>
            </a:r>
            <a:r>
              <a:rPr lang="en-GB" sz="2400" b="1">
                <a:latin typeface="Century Gothic"/>
              </a:rPr>
              <a:t>correct seat </a:t>
            </a:r>
            <a:r>
              <a:rPr lang="en-GB" sz="2400">
                <a:latin typeface="Century Gothic"/>
              </a:rPr>
              <a:t>on the seating plan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have </a:t>
            </a:r>
            <a:r>
              <a:rPr lang="en-GB" sz="2400" b="1">
                <a:latin typeface="Century Gothic"/>
              </a:rPr>
              <a:t>all my equipment </a:t>
            </a:r>
            <a:r>
              <a:rPr lang="en-GB" sz="2400">
                <a:latin typeface="Century Gothic"/>
              </a:rPr>
              <a:t>on the desk, ready to learn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begin working on the </a:t>
            </a:r>
            <a:r>
              <a:rPr lang="en-GB" sz="2400" b="1">
                <a:latin typeface="Century Gothic"/>
              </a:rPr>
              <a:t>'Do Now’ task promptly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 panose="020B0502020202020204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E0F317A0-AC9C-408C-A52C-520D72A4AD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836" y="313899"/>
            <a:ext cx="2376981" cy="28255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324B8D-5C6F-2CAB-C0B8-E1018CACB67E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4174555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3C8E30-997B-4550-B90F-F297416F8193}"/>
              </a:ext>
            </a:extLst>
          </p:cNvPr>
          <p:cNvSpPr/>
          <p:nvPr/>
        </p:nvSpPr>
        <p:spPr>
          <a:xfrm>
            <a:off x="347961" y="-435428"/>
            <a:ext cx="12123972" cy="747897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2000">
              <a:latin typeface="Century Gothic" panose="020B0502020202020204" pitchFamily="34" charset="0"/>
            </a:endParaRPr>
          </a:p>
          <a:p>
            <a:r>
              <a:rPr lang="en-GB" sz="4000" b="1">
                <a:latin typeface="Century Gothic"/>
              </a:rPr>
              <a:t>Be Productive: </a:t>
            </a:r>
          </a:p>
          <a:p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make sure my work is </a:t>
            </a:r>
            <a:r>
              <a:rPr lang="en-GB" sz="2000" b="1">
                <a:latin typeface="Century Gothic"/>
              </a:rPr>
              <a:t>presented neatly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always produce my </a:t>
            </a:r>
            <a:r>
              <a:rPr lang="en-GB" sz="2000" b="1">
                <a:latin typeface="Century Gothic"/>
              </a:rPr>
              <a:t>best work </a:t>
            </a:r>
            <a:r>
              <a:rPr lang="en-GB" sz="2000">
                <a:latin typeface="Century Gothic"/>
              </a:rPr>
              <a:t>and to a </a:t>
            </a:r>
            <a:r>
              <a:rPr lang="en-GB" sz="2000" b="1">
                <a:latin typeface="Century Gothic"/>
              </a:rPr>
              <a:t>high standard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 b="1">
                <a:latin typeface="Century Gothic"/>
              </a:rPr>
              <a:t>I </a:t>
            </a:r>
            <a:r>
              <a:rPr lang="en-GB" sz="2000">
                <a:latin typeface="Century Gothic"/>
              </a:rPr>
              <a:t>use</a:t>
            </a:r>
            <a:r>
              <a:rPr lang="en-GB" sz="2000" b="1">
                <a:latin typeface="Century Gothic"/>
              </a:rPr>
              <a:t> START</a:t>
            </a:r>
            <a:r>
              <a:rPr lang="en-GB" sz="2000">
                <a:latin typeface="Century Gothic"/>
              </a:rPr>
              <a:t> in all my lessons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</a:t>
            </a:r>
            <a:r>
              <a:rPr lang="en-GB" sz="2000" b="1">
                <a:latin typeface="Century Gothic"/>
              </a:rPr>
              <a:t>try hard </a:t>
            </a:r>
            <a:r>
              <a:rPr lang="en-GB" sz="2000">
                <a:latin typeface="Century Gothic"/>
              </a:rPr>
              <a:t>and </a:t>
            </a:r>
            <a:r>
              <a:rPr lang="en-GB" sz="2000" b="1">
                <a:latin typeface="Century Gothic"/>
              </a:rPr>
              <a:t>learn from my mistakes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am </a:t>
            </a:r>
            <a:r>
              <a:rPr lang="en-GB" sz="2000" b="1">
                <a:latin typeface="Century Gothic"/>
              </a:rPr>
              <a:t>focused</a:t>
            </a:r>
            <a:r>
              <a:rPr lang="en-GB" sz="2000">
                <a:latin typeface="Century Gothic"/>
              </a:rPr>
              <a:t> and </a:t>
            </a:r>
            <a:r>
              <a:rPr lang="en-GB" sz="2000" b="1">
                <a:latin typeface="Century Gothic"/>
              </a:rPr>
              <a:t>don’t give up </a:t>
            </a:r>
            <a:r>
              <a:rPr lang="en-GB" sz="2000">
                <a:latin typeface="Century Gothic"/>
              </a:rPr>
              <a:t>even when work is challenging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complete </a:t>
            </a:r>
            <a:r>
              <a:rPr lang="en-GB" sz="2000" b="1">
                <a:latin typeface="Century Gothic"/>
              </a:rPr>
              <a:t>tasks on time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</a:t>
            </a:r>
            <a:r>
              <a:rPr lang="en-GB" sz="2000" b="1">
                <a:latin typeface="Century Gothic"/>
              </a:rPr>
              <a:t>participate fully </a:t>
            </a:r>
            <a:r>
              <a:rPr lang="en-GB" sz="2000">
                <a:latin typeface="Century Gothic"/>
              </a:rPr>
              <a:t>in every classroom activity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</a:t>
            </a:r>
            <a:r>
              <a:rPr lang="en-GB" sz="2000" b="1">
                <a:latin typeface="Century Gothic"/>
              </a:rPr>
              <a:t>complete my homework</a:t>
            </a:r>
            <a:r>
              <a:rPr lang="en-GB" sz="2000">
                <a:latin typeface="Century Gothic"/>
              </a:rPr>
              <a:t> to a good standard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000">
                <a:latin typeface="Century Gothic"/>
              </a:rPr>
              <a:t>I am </a:t>
            </a:r>
            <a:r>
              <a:rPr lang="en-GB" sz="2000" b="1">
                <a:latin typeface="Century Gothic"/>
              </a:rPr>
              <a:t>motivated</a:t>
            </a:r>
            <a:r>
              <a:rPr lang="en-GB" sz="2000">
                <a:latin typeface="Century Gothic"/>
              </a:rPr>
              <a:t> and have a </a:t>
            </a:r>
            <a:r>
              <a:rPr lang="en-GB" sz="2000" b="1">
                <a:latin typeface="Century Gothic"/>
              </a:rPr>
              <a:t>love for learning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 panose="020B0502020202020204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E0F317A0-AC9C-408C-A52C-520D72A4AD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764" y="313899"/>
            <a:ext cx="2497053" cy="2968329"/>
          </a:xfrm>
          <a:prstGeom prst="rect">
            <a:avLst/>
          </a:prstGeom>
        </p:spPr>
      </p:pic>
      <p:sp>
        <p:nvSpPr>
          <p:cNvPr id="5" name="AutoShape 2" descr="https://ukc-powerpoint.officeapps.live.com/pods/GetClipboardImage.ashx?Id=a749d9ed-5a41-4b33-a6e0-c3f20de3a23e&amp;DC=GUK3&amp;pkey=6945d1df-c008-40a3-882b-910da1ad4939&amp;wdwaccluster=GUK3">
            <a:extLst>
              <a:ext uri="{FF2B5EF4-FFF2-40B4-BE49-F238E27FC236}">
                <a16:creationId xmlns:a16="http://schemas.microsoft.com/office/drawing/2014/main" id="{E8647252-553B-4DEA-83BD-55C9D42B061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AC45B9-5133-EDE2-4924-48D82F1B42B4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32209890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85385C1-B69A-4142-B0D5-0B58631E9DB3}"/>
              </a:ext>
            </a:extLst>
          </p:cNvPr>
          <p:cNvGrpSpPr/>
          <p:nvPr/>
        </p:nvGrpSpPr>
        <p:grpSpPr>
          <a:xfrm>
            <a:off x="922991" y="130628"/>
            <a:ext cx="10346018" cy="5728448"/>
            <a:chOff x="922991" y="130628"/>
            <a:chExt cx="10346018" cy="5728448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0C64BB6-C1DF-44F8-869C-813C468CEF9F}"/>
                </a:ext>
              </a:extLst>
            </p:cNvPr>
            <p:cNvGrpSpPr/>
            <p:nvPr/>
          </p:nvGrpSpPr>
          <p:grpSpPr>
            <a:xfrm>
              <a:off x="922991" y="130628"/>
              <a:ext cx="10346018" cy="5728448"/>
              <a:chOff x="2349500" y="1803399"/>
              <a:chExt cx="6565900" cy="3287063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71083DAA-B8F2-4D3D-AFED-B35C37CDA6DE}"/>
                  </a:ext>
                </a:extLst>
              </p:cNvPr>
              <p:cNvSpPr/>
              <p:nvPr/>
            </p:nvSpPr>
            <p:spPr>
              <a:xfrm>
                <a:off x="2349500" y="1803399"/>
                <a:ext cx="6565900" cy="3287063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9CE894CD-3C6A-4D23-9137-9748F5435C56}"/>
                  </a:ext>
                </a:extLst>
              </p:cNvPr>
              <p:cNvSpPr/>
              <p:nvPr/>
            </p:nvSpPr>
            <p:spPr>
              <a:xfrm>
                <a:off x="4019178" y="4397836"/>
                <a:ext cx="4753743" cy="493435"/>
              </a:xfrm>
              <a:prstGeom prst="rect">
                <a:avLst/>
              </a:prstGeom>
              <a:solidFill>
                <a:srgbClr val="0070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Take responsibility of your learning</a:t>
                </a: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CC75C8C3-77F5-4D39-AEA3-A571F6F1C149}"/>
                  </a:ext>
                </a:extLst>
              </p:cNvPr>
              <p:cNvSpPr/>
              <p:nvPr/>
            </p:nvSpPr>
            <p:spPr>
              <a:xfrm>
                <a:off x="4019178" y="3185197"/>
                <a:ext cx="4753743" cy="493436"/>
              </a:xfrm>
              <a:prstGeom prst="rect">
                <a:avLst/>
              </a:prstGeom>
              <a:solidFill>
                <a:srgbClr val="3389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Ask and answer appropriately</a:t>
                </a:r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4FFBAFA6-6307-4670-BBAF-DDBC78116055}"/>
                  </a:ext>
                </a:extLst>
              </p:cNvPr>
              <p:cNvSpPr/>
              <p:nvPr/>
            </p:nvSpPr>
            <p:spPr>
              <a:xfrm>
                <a:off x="4019178" y="2584714"/>
                <a:ext cx="4753746" cy="493436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Track the teacher</a:t>
                </a: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2EF4C5FA-CCE9-4E73-8379-EF3CA905D391}"/>
                  </a:ext>
                </a:extLst>
              </p:cNvPr>
              <p:cNvSpPr/>
              <p:nvPr/>
            </p:nvSpPr>
            <p:spPr>
              <a:xfrm>
                <a:off x="4019178" y="1981346"/>
                <a:ext cx="4753743" cy="496320"/>
              </a:xfrm>
              <a:prstGeom prst="rect">
                <a:avLst/>
              </a:prstGeom>
              <a:solidFill>
                <a:srgbClr val="225D1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Sit up straight and listen</a:t>
                </a: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1660709E-F894-4ED0-B391-4F515ECBC5C9}"/>
                  </a:ext>
                </a:extLst>
              </p:cNvPr>
              <p:cNvSpPr/>
              <p:nvPr/>
            </p:nvSpPr>
            <p:spPr>
              <a:xfrm>
                <a:off x="4019178" y="3791518"/>
                <a:ext cx="4753743" cy="493436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Respect those around you</a:t>
                </a:r>
              </a:p>
            </p:txBody>
          </p:sp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20B6BB6D-857D-4359-8BA4-71CA46E8C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748868" y="1949125"/>
                <a:ext cx="1024053" cy="1147581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585904A9-6419-4153-B18C-82B3529E2550}"/>
                  </a:ext>
                </a:extLst>
              </p:cNvPr>
              <p:cNvSpPr/>
              <p:nvPr/>
            </p:nvSpPr>
            <p:spPr>
              <a:xfrm>
                <a:off x="3357432" y="1978428"/>
                <a:ext cx="531498" cy="2912844"/>
              </a:xfrm>
              <a:prstGeom prst="rect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433A5412-828A-4F64-9480-8771D125BF12}"/>
                  </a:ext>
                </a:extLst>
              </p:cNvPr>
              <p:cNvSpPr/>
              <p:nvPr/>
            </p:nvSpPr>
            <p:spPr>
              <a:xfrm>
                <a:off x="2520320" y="4392070"/>
                <a:ext cx="703823" cy="499202"/>
              </a:xfrm>
              <a:prstGeom prst="rect">
                <a:avLst/>
              </a:prstGeom>
              <a:solidFill>
                <a:srgbClr val="0070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T</a:t>
                </a: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ABBDB737-D82F-4959-9927-89B7217473BB}"/>
                  </a:ext>
                </a:extLst>
              </p:cNvPr>
              <p:cNvSpPr/>
              <p:nvPr/>
            </p:nvSpPr>
            <p:spPr>
              <a:xfrm>
                <a:off x="2520320" y="3185197"/>
                <a:ext cx="703823" cy="493436"/>
              </a:xfrm>
              <a:prstGeom prst="rect">
                <a:avLst/>
              </a:prstGeom>
              <a:solidFill>
                <a:srgbClr val="3389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A</a:t>
                </a: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6903E07E-D7CA-41F5-B32E-E1FD38A3B373}"/>
                  </a:ext>
                </a:extLst>
              </p:cNvPr>
              <p:cNvSpPr/>
              <p:nvPr/>
            </p:nvSpPr>
            <p:spPr>
              <a:xfrm>
                <a:off x="2520320" y="2584714"/>
                <a:ext cx="703823" cy="493436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T</a:t>
                </a: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70D9BC72-9F64-4AC5-AECB-7C6E9BD65090}"/>
                  </a:ext>
                </a:extLst>
              </p:cNvPr>
              <p:cNvSpPr/>
              <p:nvPr/>
            </p:nvSpPr>
            <p:spPr>
              <a:xfrm>
                <a:off x="2520320" y="1978428"/>
                <a:ext cx="703823" cy="496320"/>
              </a:xfrm>
              <a:prstGeom prst="rect">
                <a:avLst/>
              </a:prstGeom>
              <a:solidFill>
                <a:srgbClr val="225D1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cs typeface="Arial" panose="020B0604020202020204" pitchFamily="34" charset="0"/>
                  </a:rPr>
                  <a:t>S</a:t>
                </a: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C1D86D8B-4696-42F8-B052-7D01D7718F81}"/>
                  </a:ext>
                </a:extLst>
              </p:cNvPr>
              <p:cNvSpPr/>
              <p:nvPr/>
            </p:nvSpPr>
            <p:spPr>
              <a:xfrm>
                <a:off x="2520320" y="3791518"/>
                <a:ext cx="703823" cy="493436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R</a:t>
                </a:r>
              </a:p>
            </p:txBody>
          </p:sp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7CFC9247-B1C2-470A-B2BB-0D9863DBE6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4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flipH="1">
                <a:off x="3318938" y="1990508"/>
                <a:ext cx="618524" cy="2912843"/>
              </a:xfrm>
              <a:prstGeom prst="rect">
                <a:avLst/>
              </a:prstGeom>
            </p:spPr>
          </p:pic>
        </p:grp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E8F7E45-7683-4439-8289-A68CB08416A8}"/>
                </a:ext>
              </a:extLst>
            </p:cNvPr>
            <p:cNvSpPr/>
            <p:nvPr/>
          </p:nvSpPr>
          <p:spPr>
            <a:xfrm>
              <a:off x="2476500" y="4641970"/>
              <a:ext cx="920750" cy="89102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26" name="Picture 2" descr="responsibility Icon 3031204">
              <a:extLst>
                <a:ext uri="{FF2B5EF4-FFF2-40B4-BE49-F238E27FC236}">
                  <a16:creationId xmlns:a16="http://schemas.microsoft.com/office/drawing/2014/main" id="{B1581C20-12CB-4ACE-AE5E-6DCD134D73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284" y="4641969"/>
              <a:ext cx="913965" cy="913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6D62910-3C63-A516-AF46-B98331398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B2D11E-B30E-1696-2C8D-77A988AD96D0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1030928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3C8E30-997B-4550-B90F-F297416F8193}"/>
              </a:ext>
            </a:extLst>
          </p:cNvPr>
          <p:cNvSpPr/>
          <p:nvPr/>
        </p:nvSpPr>
        <p:spPr>
          <a:xfrm>
            <a:off x="227462" y="313899"/>
            <a:ext cx="11737075" cy="667875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800" b="1">
                <a:latin typeface="Century Gothic"/>
              </a:rPr>
              <a:t>Be Respectful  </a:t>
            </a:r>
            <a:endParaRPr lang="en-GB" sz="28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treat every lesson as a </a:t>
            </a:r>
            <a:r>
              <a:rPr lang="en-GB" sz="2400" b="1">
                <a:latin typeface="Century Gothic"/>
              </a:rPr>
              <a:t>fresh start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am </a:t>
            </a:r>
            <a:r>
              <a:rPr lang="en-GB" sz="2400" b="1">
                <a:latin typeface="Century Gothic"/>
              </a:rPr>
              <a:t>polite and respectful </a:t>
            </a:r>
            <a:r>
              <a:rPr lang="en-GB" sz="2400">
                <a:latin typeface="Century Gothic"/>
              </a:rPr>
              <a:t>to the teacher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</a:t>
            </a:r>
            <a:r>
              <a:rPr lang="en-GB" sz="2400" b="1">
                <a:latin typeface="Century Gothic"/>
              </a:rPr>
              <a:t>follow instructions </a:t>
            </a:r>
            <a:r>
              <a:rPr lang="en-GB" sz="2400">
                <a:latin typeface="Century Gothic"/>
              </a:rPr>
              <a:t>first time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</a:t>
            </a:r>
            <a:r>
              <a:rPr lang="en-GB" sz="2400" b="1">
                <a:latin typeface="Century Gothic"/>
              </a:rPr>
              <a:t>listen silently </a:t>
            </a:r>
            <a:r>
              <a:rPr lang="en-GB" sz="2400">
                <a:latin typeface="Century Gothic"/>
              </a:rPr>
              <a:t>when staff or students are talking.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</a:t>
            </a:r>
            <a:r>
              <a:rPr lang="en-GB" sz="2400" b="1">
                <a:latin typeface="Century Gothic"/>
              </a:rPr>
              <a:t>interact positively </a:t>
            </a:r>
            <a:r>
              <a:rPr lang="en-GB" sz="2400">
                <a:latin typeface="Century Gothic"/>
              </a:rPr>
              <a:t>with students</a:t>
            </a:r>
            <a:r>
              <a:rPr lang="en-GB" sz="2800">
                <a:latin typeface="Century Gothic"/>
              </a:rPr>
              <a:t>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>
              <a:latin typeface="Century Gothic"/>
            </a:endParaRPr>
          </a:p>
          <a:p>
            <a:endParaRPr lang="en-GB" sz="2800">
              <a:latin typeface="Century Gothic"/>
            </a:endParaRPr>
          </a:p>
          <a:p>
            <a:endParaRPr lang="en-GB" sz="4000" b="1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 panose="020B0502020202020204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E0F317A0-AC9C-408C-A52C-520D72A4AD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782" y="313899"/>
            <a:ext cx="2848035" cy="33855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F85262-F985-B457-3F66-17B3B4541F83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3233227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3C8E30-997B-4550-B90F-F297416F8193}"/>
              </a:ext>
            </a:extLst>
          </p:cNvPr>
          <p:cNvSpPr/>
          <p:nvPr/>
        </p:nvSpPr>
        <p:spPr>
          <a:xfrm>
            <a:off x="-105257" y="431155"/>
            <a:ext cx="11737075" cy="575542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6565" lvl="1"/>
            <a:r>
              <a:rPr lang="en-GB" sz="4400" b="1">
                <a:latin typeface="Century Gothic"/>
              </a:rPr>
              <a:t>Be Reflective  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can </a:t>
            </a:r>
            <a:r>
              <a:rPr lang="en-GB" sz="2400" b="1">
                <a:latin typeface="Century Gothic"/>
              </a:rPr>
              <a:t>reflect</a:t>
            </a:r>
            <a:r>
              <a:rPr lang="en-GB" sz="2400">
                <a:latin typeface="Century Gothic"/>
              </a:rPr>
              <a:t> on my learning each lesson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</a:t>
            </a:r>
            <a:r>
              <a:rPr lang="en-GB" sz="2400" b="1">
                <a:latin typeface="Century Gothic"/>
              </a:rPr>
              <a:t>use feedback </a:t>
            </a:r>
            <a:r>
              <a:rPr lang="en-GB" sz="2400">
                <a:latin typeface="Century Gothic"/>
              </a:rPr>
              <a:t>to help me </a:t>
            </a:r>
            <a:r>
              <a:rPr lang="en-GB" sz="2400" b="1">
                <a:latin typeface="Century Gothic"/>
              </a:rPr>
              <a:t>improve </a:t>
            </a:r>
            <a:r>
              <a:rPr lang="en-GB" sz="2400">
                <a:latin typeface="Century Gothic"/>
              </a:rPr>
              <a:t>my learning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put all of my </a:t>
            </a:r>
            <a:r>
              <a:rPr lang="en-GB" sz="2400" b="1">
                <a:latin typeface="Century Gothic"/>
              </a:rPr>
              <a:t>equipment away neatly </a:t>
            </a:r>
            <a:r>
              <a:rPr lang="en-GB" sz="2400">
                <a:latin typeface="Century Gothic"/>
              </a:rPr>
              <a:t>and </a:t>
            </a:r>
            <a:r>
              <a:rPr lang="en-GB" sz="2400" b="1">
                <a:latin typeface="Century Gothic"/>
              </a:rPr>
              <a:t>stand behind my chair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say goodbye to the teacher and </a:t>
            </a:r>
            <a:r>
              <a:rPr lang="en-GB" sz="2400" b="1">
                <a:latin typeface="Century Gothic"/>
              </a:rPr>
              <a:t>thank</a:t>
            </a:r>
            <a:r>
              <a:rPr lang="en-GB" sz="2400">
                <a:latin typeface="Century Gothic"/>
              </a:rPr>
              <a:t> them for the lesson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r>
              <a:rPr lang="en-GB" sz="2400">
                <a:latin typeface="Century Gothic"/>
              </a:rPr>
              <a:t>I leave the class</a:t>
            </a:r>
            <a:r>
              <a:rPr lang="en-GB" sz="2400" b="1">
                <a:latin typeface="Century Gothic"/>
              </a:rPr>
              <a:t> calmly </a:t>
            </a:r>
            <a:r>
              <a:rPr lang="en-GB" sz="2400">
                <a:latin typeface="Century Gothic"/>
              </a:rPr>
              <a:t>and I look </a:t>
            </a:r>
            <a:r>
              <a:rPr lang="en-GB" sz="2400" b="1">
                <a:latin typeface="Century Gothic"/>
              </a:rPr>
              <a:t>smart </a:t>
            </a:r>
            <a:r>
              <a:rPr lang="en-GB" sz="2400">
                <a:latin typeface="Century Gothic"/>
              </a:rPr>
              <a:t>in my </a:t>
            </a:r>
            <a:r>
              <a:rPr lang="en-GB" sz="2400" b="1">
                <a:latin typeface="Century Gothic"/>
              </a:rPr>
              <a:t>uniform </a:t>
            </a: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 b="1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4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/>
            </a:endParaRPr>
          </a:p>
          <a:p>
            <a:pPr marL="799465" lvl="1" indent="-342900">
              <a:buFont typeface="Wingdings" panose="05000000000000000000" pitchFamily="2" charset="2"/>
              <a:buChar char="ü"/>
            </a:pPr>
            <a:endParaRPr lang="en-GB" sz="2000">
              <a:latin typeface="Century Gothic" panose="020B0502020202020204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E0F317A0-AC9C-408C-A52C-520D72A4AD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008" y="313900"/>
            <a:ext cx="1732809" cy="20598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4B2B96-1B65-2766-6600-1FABA9C0602B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</p:spTree>
    <p:extLst>
      <p:ext uri="{BB962C8B-B14F-4D97-AF65-F5344CB8AC3E}">
        <p14:creationId xmlns:p14="http://schemas.microsoft.com/office/powerpoint/2010/main" val="27990386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31A4D-C229-48A8-8B26-8A145199C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839" y="2418155"/>
            <a:ext cx="651863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>
                <a:latin typeface="Century Gothic" panose="020B0502020202020204" pitchFamily="34" charset="0"/>
              </a:rPr>
              <a:t>Class teachers will also use the Woodrush Ready achievement &amp; behaviour to support learning </a:t>
            </a:r>
            <a:br>
              <a:rPr lang="en-GB">
                <a:latin typeface="Century Gothic" panose="020B0502020202020204" pitchFamily="34" charset="0"/>
              </a:rPr>
            </a:br>
            <a:br>
              <a:rPr lang="en-GB">
                <a:latin typeface="Century Gothic" panose="020B0502020202020204" pitchFamily="34" charset="0"/>
              </a:rPr>
            </a:br>
            <a:r>
              <a:rPr lang="en-GB" sz="3100" i="1">
                <a:latin typeface="Century Gothic" panose="020B0502020202020204" pitchFamily="34" charset="0"/>
              </a:rPr>
              <a:t>( please see behaviour &amp; achievement  policy for more information)</a:t>
            </a:r>
            <a:endParaRPr lang="en-GB" i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73AC0B-E912-420E-A1E6-D6B52C15C28A}"/>
              </a:ext>
            </a:extLst>
          </p:cNvPr>
          <p:cNvSpPr txBox="1"/>
          <p:nvPr/>
        </p:nvSpPr>
        <p:spPr>
          <a:xfrm>
            <a:off x="0" y="6267929"/>
            <a:ext cx="1219200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 Prepared,   Be Productive,  Be Respectful,  Be Reflective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F31ED4-EA9F-3078-A173-3723EF3AF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124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51287-3964-2464-F8D0-A1BF9710C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152" y="-129226"/>
            <a:ext cx="8351895" cy="1073122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Century Gothic"/>
                <a:ea typeface="Calibri"/>
                <a:cs typeface="Calibri"/>
              </a:rPr>
              <a:t>Are you Woodrush Ready?  </a:t>
            </a:r>
            <a:endParaRPr lang="en-US" sz="2800" b="1" dirty="0">
              <a:latin typeface="Century Gothic" panose="020B0502020202020204" pitchFamily="34" charset="0"/>
              <a:ea typeface="Calibri"/>
              <a:cs typeface="Calibri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332234-EB52-C1FF-3D89-8DE198295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6550" y="3807561"/>
            <a:ext cx="8351895" cy="2218472"/>
          </a:xfrm>
        </p:spPr>
      </p:pic>
      <p:pic>
        <p:nvPicPr>
          <p:cNvPr id="6" name="Picture 5" descr="A table with text on it&#10;&#10;Description automatically generated">
            <a:extLst>
              <a:ext uri="{FF2B5EF4-FFF2-40B4-BE49-F238E27FC236}">
                <a16:creationId xmlns:a16="http://schemas.microsoft.com/office/drawing/2014/main" id="{197FDDCE-184E-9A11-9F01-71A8AE425F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08" y="2062467"/>
            <a:ext cx="4981575" cy="1733550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74C23E53-F30B-59FD-425B-6B25A0437BF2}"/>
              </a:ext>
            </a:extLst>
          </p:cNvPr>
          <p:cNvSpPr txBox="1">
            <a:spLocks/>
          </p:cNvSpPr>
          <p:nvPr/>
        </p:nvSpPr>
        <p:spPr>
          <a:xfrm>
            <a:off x="310552" y="779957"/>
            <a:ext cx="9581272" cy="4310231"/>
          </a:xfrm>
          <a:prstGeom prst="rect">
            <a:avLst/>
          </a:prstGeom>
          <a:noFill/>
        </p:spPr>
        <p:txBody>
          <a:bodyPr vert="horz" lIns="10800" tIns="0" rIns="0" bIns="0" rtlCol="0" anchor="t">
            <a:noAutofit/>
          </a:bodyPr>
          <a:lstStyle>
            <a:lvl1pPr marL="204788" indent="-2047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606029" indent="-2047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750"/>
              </a:spcAft>
              <a:buFont typeface="Symbol" panose="05050102010706020507" pitchFamily="18" charset="2"/>
              <a:buChar char="-"/>
              <a:defRPr sz="135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810816" indent="-13335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750"/>
              </a:spcAft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077516" indent="-13335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750"/>
              </a:spcAft>
              <a:buFont typeface="Symbol" panose="05050102010706020507" pitchFamily="18" charset="2"/>
              <a:buChar char="-"/>
              <a:defRPr sz="105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345406" indent="-134541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750"/>
              </a:spcAft>
              <a:buFont typeface="Symbol" panose="05050102010706020507" pitchFamily="18" charset="2"/>
              <a:buChar char="-"/>
              <a:defRPr sz="1050" kern="120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4470" indent="-204470"/>
            <a:r>
              <a:rPr lang="en-US" sz="1800" dirty="0">
                <a:latin typeface="Century Gothic"/>
                <a:ea typeface="Calibri Light"/>
                <a:cs typeface="Calibri Light"/>
              </a:rPr>
              <a:t>Twice a year, every student will receive </a:t>
            </a:r>
            <a:r>
              <a:rPr lang="en-US" sz="1800" b="1" dirty="0">
                <a:latin typeface="Century Gothic"/>
                <a:ea typeface="Calibri Light"/>
                <a:cs typeface="Calibri Light"/>
              </a:rPr>
              <a:t>a Woodrush Ready </a:t>
            </a:r>
            <a:r>
              <a:rPr lang="en-US" sz="1800" dirty="0">
                <a:latin typeface="Century Gothic"/>
                <a:ea typeface="Calibri Light"/>
                <a:cs typeface="Calibri Light"/>
              </a:rPr>
              <a:t>Report.</a:t>
            </a:r>
          </a:p>
          <a:p>
            <a:pPr marL="204470" indent="-204470"/>
            <a:r>
              <a:rPr lang="en-US" sz="1800" dirty="0">
                <a:latin typeface="Century Gothic"/>
                <a:ea typeface="Calibri Light"/>
                <a:cs typeface="Calibri Light"/>
              </a:rPr>
              <a:t>Teachers will report on how </a:t>
            </a:r>
            <a:r>
              <a:rPr lang="en-US" sz="1800" b="1" dirty="0">
                <a:latin typeface="Century Gothic"/>
                <a:ea typeface="Calibri Light"/>
                <a:cs typeface="Calibri Light"/>
              </a:rPr>
              <a:t>prepared, respectful, productiv</a:t>
            </a:r>
            <a:r>
              <a:rPr lang="en-US" sz="1800" dirty="0">
                <a:latin typeface="Century Gothic"/>
                <a:ea typeface="Calibri Light"/>
                <a:cs typeface="Calibri Light"/>
              </a:rPr>
              <a:t>e and </a:t>
            </a:r>
            <a:r>
              <a:rPr lang="en-US" sz="1800" b="1" dirty="0">
                <a:latin typeface="Century Gothic"/>
                <a:ea typeface="Calibri Light"/>
                <a:cs typeface="Calibri Light"/>
              </a:rPr>
              <a:t>reflective </a:t>
            </a:r>
            <a:r>
              <a:rPr lang="en-US" sz="1800" dirty="0">
                <a:latin typeface="Century Gothic"/>
                <a:ea typeface="Calibri Light"/>
                <a:cs typeface="Calibri Light"/>
              </a:rPr>
              <a:t>students are in lessons.</a:t>
            </a:r>
            <a:endParaRPr lang="en-US" sz="1800" dirty="0">
              <a:latin typeface="Century Gothic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04470" indent="-204470"/>
            <a:r>
              <a:rPr lang="en-US" sz="1800" dirty="0">
                <a:latin typeface="Century Gothic"/>
                <a:ea typeface="Calibri Light"/>
                <a:cs typeface="Calibri Light"/>
              </a:rPr>
              <a:t>This will give you a picture of your learning </a:t>
            </a:r>
            <a:r>
              <a:rPr lang="en-US" sz="1800" dirty="0" err="1">
                <a:latin typeface="Century Gothic"/>
                <a:ea typeface="Calibri Light"/>
                <a:cs typeface="Calibri Light"/>
              </a:rPr>
              <a:t>behaviours</a:t>
            </a:r>
            <a:r>
              <a:rPr lang="en-US" sz="1800" dirty="0">
                <a:latin typeface="Century Gothic"/>
                <a:ea typeface="Calibri Light"/>
                <a:cs typeface="Calibri Light"/>
              </a:rPr>
              <a:t> and how they can improve.</a:t>
            </a:r>
          </a:p>
          <a:p>
            <a:pPr marL="204470" indent="-204470"/>
            <a:endParaRPr lang="en-US" sz="1500" dirty="0">
              <a:latin typeface="Century Gothic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313FE14-F7B8-BEE1-BFFF-DD4E6CC68BC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008" y="313900"/>
            <a:ext cx="1732809" cy="20598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151730-1764-8063-EE93-52D935EA00BC}"/>
              </a:ext>
            </a:extLst>
          </p:cNvPr>
          <p:cNvSpPr txBox="1"/>
          <p:nvPr/>
        </p:nvSpPr>
        <p:spPr>
          <a:xfrm>
            <a:off x="80319" y="6021859"/>
            <a:ext cx="11887199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3"/>
            <a:r>
              <a:rPr lang="en-GB" sz="2000" dirty="0">
                <a:latin typeface="Century Gothic"/>
              </a:rPr>
              <a:t>Class teachers will also use the Woodrush Ready achievement &amp; behaviour to support learning </a:t>
            </a:r>
            <a:r>
              <a:rPr lang="en-US" sz="2000" dirty="0">
                <a:latin typeface="Century Gothic"/>
              </a:rPr>
              <a:t>​</a:t>
            </a:r>
            <a:r>
              <a:rPr lang="en-GB" sz="1400" i="1" dirty="0">
                <a:latin typeface="Century Gothic"/>
              </a:rPr>
              <a:t>( please see behaviour &amp; achievement policy for more information)</a:t>
            </a:r>
            <a:endParaRPr lang="en-US" sz="14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358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F210A9-672F-4FD7-9CE5-AE2A21E2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37590" y="21034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b="1" dirty="0">
                <a:latin typeface="Century Gothic"/>
              </a:rPr>
              <a:t>  Woodrush Ready: </a:t>
            </a:r>
            <a:br>
              <a:rPr lang="en-GB" sz="7300" b="1" dirty="0">
                <a:latin typeface="Century Gothic" panose="020B0502020202020204" pitchFamily="34" charset="0"/>
              </a:rPr>
            </a:br>
            <a:r>
              <a:rPr lang="en-GB" sz="7300" b="1" dirty="0">
                <a:latin typeface="Century Gothic"/>
              </a:rPr>
              <a:t> Be Respectful  </a:t>
            </a:r>
            <a:br>
              <a:rPr lang="en-GB" sz="7300" b="1" dirty="0">
                <a:latin typeface="Century Gothic" panose="020B0502020202020204" pitchFamily="34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A2AA5-5C55-4DF8-8FF9-AE2588F1D687}"/>
              </a:ext>
            </a:extLst>
          </p:cNvPr>
          <p:cNvSpPr txBox="1"/>
          <p:nvPr/>
        </p:nvSpPr>
        <p:spPr>
          <a:xfrm>
            <a:off x="5987947" y="3793918"/>
            <a:ext cx="558487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 </a:t>
            </a:r>
            <a:endParaRPr lang="en-GB" sz="36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F6543E-231B-41BA-993E-407F9E042C64}"/>
              </a:ext>
            </a:extLst>
          </p:cNvPr>
          <p:cNvSpPr txBox="1"/>
          <p:nvPr/>
        </p:nvSpPr>
        <p:spPr>
          <a:xfrm>
            <a:off x="-117630" y="6273225"/>
            <a:ext cx="1242726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3200" i="1">
                <a:solidFill>
                  <a:schemeClr val="bg1"/>
                </a:solidFill>
                <a:latin typeface="Century Gothic" panose="020B0502020202020204" pitchFamily="34" charset="0"/>
              </a:rPr>
              <a:t>Be Prepared,   Be Productive,  Be Respectful,  Be Reflective 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F5AFA61-CEA4-4DBB-B0B0-09F84C681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19" y="1000213"/>
            <a:ext cx="3854943" cy="485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BDC6ED-43A4-4D57-9CAC-E546C5C35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190" y="3500289"/>
            <a:ext cx="1735334" cy="206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861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21CE7-29C5-4663-856E-D61101B6F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4" y="2779924"/>
            <a:ext cx="515594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All Woodrush students should feel safe from bullying, discrimination and prejudice 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561E0D-78E2-4F45-BF67-21A033E42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4857" y="105138"/>
            <a:ext cx="1409572" cy="167643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3DC31A7-7A21-4795-9813-2C1DCBB00DBF}"/>
              </a:ext>
            </a:extLst>
          </p:cNvPr>
          <p:cNvGrpSpPr/>
          <p:nvPr/>
        </p:nvGrpSpPr>
        <p:grpSpPr>
          <a:xfrm>
            <a:off x="380994" y="105138"/>
            <a:ext cx="5611843" cy="1413570"/>
            <a:chOff x="0" y="259721"/>
            <a:chExt cx="7050283" cy="1976829"/>
          </a:xfrm>
          <a:solidFill>
            <a:srgbClr val="19580D"/>
          </a:solidFill>
        </p:grpSpPr>
        <p:sp>
          <p:nvSpPr>
            <p:cNvPr id="7" name="Freeform 40">
              <a:extLst>
                <a:ext uri="{FF2B5EF4-FFF2-40B4-BE49-F238E27FC236}">
                  <a16:creationId xmlns:a16="http://schemas.microsoft.com/office/drawing/2014/main" id="{85D8E564-2008-42BB-BFD5-F56412845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49" y="1060155"/>
              <a:ext cx="1427037" cy="1176395"/>
            </a:xfrm>
            <a:custGeom>
              <a:avLst/>
              <a:gdLst>
                <a:gd name="T0" fmla="*/ 1414 w 1414"/>
                <a:gd name="T1" fmla="*/ 901 h 1164"/>
                <a:gd name="T2" fmla="*/ 0 w 1414"/>
                <a:gd name="T3" fmla="*/ 1164 h 1164"/>
                <a:gd name="T4" fmla="*/ 0 w 1414"/>
                <a:gd name="T5" fmla="*/ 0 h 1164"/>
                <a:gd name="T6" fmla="*/ 1414 w 1414"/>
                <a:gd name="T7" fmla="*/ 351 h 1164"/>
                <a:gd name="T8" fmla="*/ 1414 w 1414"/>
                <a:gd name="T9" fmla="*/ 9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4" h="1164">
                  <a:moveTo>
                    <a:pt x="1414" y="901"/>
                  </a:moveTo>
                  <a:lnTo>
                    <a:pt x="0" y="1164"/>
                  </a:lnTo>
                  <a:lnTo>
                    <a:pt x="0" y="0"/>
                  </a:lnTo>
                  <a:lnTo>
                    <a:pt x="1414" y="351"/>
                  </a:lnTo>
                  <a:lnTo>
                    <a:pt x="1414" y="901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Freeform 41">
              <a:extLst>
                <a:ext uri="{FF2B5EF4-FFF2-40B4-BE49-F238E27FC236}">
                  <a16:creationId xmlns:a16="http://schemas.microsoft.com/office/drawing/2014/main" id="{C1CB6036-582F-4685-8A88-20F3E6D10DF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23556"/>
              <a:ext cx="2001085" cy="1343188"/>
            </a:xfrm>
            <a:custGeom>
              <a:avLst/>
              <a:gdLst>
                <a:gd name="T0" fmla="*/ 1981 w 1981"/>
                <a:gd name="T1" fmla="*/ 1303 h 1303"/>
                <a:gd name="T2" fmla="*/ 0 w 1981"/>
                <a:gd name="T3" fmla="*/ 1125 h 1303"/>
                <a:gd name="T4" fmla="*/ 0 w 1981"/>
                <a:gd name="T5" fmla="*/ 0 h 1303"/>
                <a:gd name="T6" fmla="*/ 1981 w 1981"/>
                <a:gd name="T7" fmla="*/ 89 h 1303"/>
                <a:gd name="T8" fmla="*/ 1981 w 1981"/>
                <a:gd name="T9" fmla="*/ 1303 h 1303"/>
                <a:gd name="connsiteX0" fmla="*/ 10000 w 10000"/>
                <a:gd name="connsiteY0" fmla="*/ 10120 h 10120"/>
                <a:gd name="connsiteX1" fmla="*/ 0 w 10000"/>
                <a:gd name="connsiteY1" fmla="*/ 8634 h 10120"/>
                <a:gd name="connsiteX2" fmla="*/ 0 w 10000"/>
                <a:gd name="connsiteY2" fmla="*/ 0 h 10120"/>
                <a:gd name="connsiteX3" fmla="*/ 10000 w 10000"/>
                <a:gd name="connsiteY3" fmla="*/ 683 h 10120"/>
                <a:gd name="connsiteX4" fmla="*/ 10000 w 10000"/>
                <a:gd name="connsiteY4" fmla="*/ 10120 h 10120"/>
                <a:gd name="connsiteX0" fmla="*/ 10000 w 10000"/>
                <a:gd name="connsiteY0" fmla="*/ 10144 h 10144"/>
                <a:gd name="connsiteX1" fmla="*/ 0 w 10000"/>
                <a:gd name="connsiteY1" fmla="*/ 8634 h 10144"/>
                <a:gd name="connsiteX2" fmla="*/ 0 w 10000"/>
                <a:gd name="connsiteY2" fmla="*/ 0 h 10144"/>
                <a:gd name="connsiteX3" fmla="*/ 10000 w 10000"/>
                <a:gd name="connsiteY3" fmla="*/ 683 h 10144"/>
                <a:gd name="connsiteX4" fmla="*/ 10000 w 10000"/>
                <a:gd name="connsiteY4" fmla="*/ 10144 h 10144"/>
                <a:gd name="connsiteX0" fmla="*/ 10000 w 10000"/>
                <a:gd name="connsiteY0" fmla="*/ 10192 h 10192"/>
                <a:gd name="connsiteX1" fmla="*/ 0 w 10000"/>
                <a:gd name="connsiteY1" fmla="*/ 8634 h 10192"/>
                <a:gd name="connsiteX2" fmla="*/ 0 w 10000"/>
                <a:gd name="connsiteY2" fmla="*/ 0 h 10192"/>
                <a:gd name="connsiteX3" fmla="*/ 10000 w 10000"/>
                <a:gd name="connsiteY3" fmla="*/ 683 h 10192"/>
                <a:gd name="connsiteX4" fmla="*/ 10000 w 10000"/>
                <a:gd name="connsiteY4" fmla="*/ 10192 h 10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192">
                  <a:moveTo>
                    <a:pt x="10000" y="10192"/>
                  </a:moveTo>
                  <a:lnTo>
                    <a:pt x="0" y="8634"/>
                  </a:lnTo>
                  <a:lnTo>
                    <a:pt x="0" y="0"/>
                  </a:lnTo>
                  <a:lnTo>
                    <a:pt x="10000" y="683"/>
                  </a:lnTo>
                  <a:lnTo>
                    <a:pt x="10000" y="10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43">
              <a:extLst>
                <a:ext uri="{FF2B5EF4-FFF2-40B4-BE49-F238E27FC236}">
                  <a16:creationId xmlns:a16="http://schemas.microsoft.com/office/drawing/2014/main" id="{92EB3FE4-FFFF-4DCD-B74B-28710D0F7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59721"/>
              <a:ext cx="7050283" cy="1544270"/>
            </a:xfrm>
            <a:custGeom>
              <a:avLst/>
              <a:gdLst>
                <a:gd name="T0" fmla="*/ 0 w 6978"/>
                <a:gd name="T1" fmla="*/ 362 h 1529"/>
                <a:gd name="T2" fmla="*/ 6978 w 6978"/>
                <a:gd name="T3" fmla="*/ 0 h 1529"/>
                <a:gd name="T4" fmla="*/ 6978 w 6978"/>
                <a:gd name="T5" fmla="*/ 1529 h 1529"/>
                <a:gd name="T6" fmla="*/ 0 w 6978"/>
                <a:gd name="T7" fmla="*/ 1482 h 1529"/>
                <a:gd name="T8" fmla="*/ 0 w 6978"/>
                <a:gd name="T9" fmla="*/ 362 h 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8" h="1529">
                  <a:moveTo>
                    <a:pt x="0" y="362"/>
                  </a:moveTo>
                  <a:lnTo>
                    <a:pt x="6978" y="0"/>
                  </a:lnTo>
                  <a:lnTo>
                    <a:pt x="6978" y="1529"/>
                  </a:lnTo>
                  <a:lnTo>
                    <a:pt x="0" y="148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27861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2D76328-4047-430A-8A16-C9B50E526994}"/>
              </a:ext>
            </a:extLst>
          </p:cNvPr>
          <p:cNvSpPr txBox="1"/>
          <p:nvPr/>
        </p:nvSpPr>
        <p:spPr>
          <a:xfrm>
            <a:off x="28849" y="166939"/>
            <a:ext cx="55080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Respectful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054E20-730D-442F-A205-5470120D5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2837" y="2003244"/>
            <a:ext cx="5517026" cy="411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59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CC29C-CB24-42E6-896B-E65C83034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95" y="-4702"/>
            <a:ext cx="7371014" cy="1325563"/>
          </a:xfrm>
        </p:spPr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Character Development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45BAE858-DFB2-475B-A065-32C28244165A}"/>
              </a:ext>
            </a:extLst>
          </p:cNvPr>
          <p:cNvGraphicFramePr/>
          <p:nvPr/>
        </p:nvGraphicFramePr>
        <p:xfrm>
          <a:off x="2931736" y="507877"/>
          <a:ext cx="11215163" cy="5361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E6D7F3A3-2AD1-4129-B4A0-661ECC72C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327" y="186525"/>
            <a:ext cx="1369282" cy="162770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FBB211-0B53-41D7-B207-9AF4B8218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103" y="1264521"/>
            <a:ext cx="5632764" cy="358756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endParaRPr lang="en-GB" sz="6400" dirty="0">
              <a:latin typeface="Century Gothic" panose="020B0502020202020204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sz="8000" dirty="0">
                <a:latin typeface="Century Gothic" panose="020B0502020202020204" pitchFamily="34" charset="0"/>
              </a:rPr>
              <a:t>At Woodrush, we always want you to be in the best frame of mind to focus on your learning. However, life is unpredictable and people are complicated so we will often face challenges.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8000" dirty="0">
                <a:latin typeface="Century Gothic" panose="020B0502020202020204" pitchFamily="34" charset="0"/>
              </a:rPr>
              <a:t>Working on developing different aspects of our character can make these challenges easier to deal with and overcome.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8000" dirty="0">
                <a:latin typeface="Century Gothic" panose="020B0502020202020204" pitchFamily="34" charset="0"/>
              </a:rPr>
              <a:t>These are the character skills we will be focusing in Year 7.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0EDC5B-FE08-4A70-ACE5-51858C472A58}"/>
              </a:ext>
            </a:extLst>
          </p:cNvPr>
          <p:cNvSpPr txBox="1"/>
          <p:nvPr/>
        </p:nvSpPr>
        <p:spPr>
          <a:xfrm>
            <a:off x="-117631" y="6027003"/>
            <a:ext cx="12427260" cy="830997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INSPIRE	       ACHIEVE     CELEBRATE</a:t>
            </a:r>
          </a:p>
        </p:txBody>
      </p:sp>
    </p:spTree>
    <p:extLst>
      <p:ext uri="{BB962C8B-B14F-4D97-AF65-F5344CB8AC3E}">
        <p14:creationId xmlns:p14="http://schemas.microsoft.com/office/powerpoint/2010/main" val="4777349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E5E04F-D668-472A-BD83-B64B1F2DB885}"/>
              </a:ext>
            </a:extLst>
          </p:cNvPr>
          <p:cNvSpPr/>
          <p:nvPr/>
        </p:nvSpPr>
        <p:spPr>
          <a:xfrm>
            <a:off x="205740" y="3812345"/>
            <a:ext cx="3726180" cy="2862774"/>
          </a:xfrm>
          <a:prstGeom prst="rect">
            <a:avLst/>
          </a:prstGeom>
          <a:solidFill>
            <a:srgbClr val="8EAADB"/>
          </a:solidFill>
          <a:ln>
            <a:solidFill>
              <a:srgbClr val="8EAA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Equality, Diversity &amp; Inclusion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Discrimination and Rights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Becoming Gender Inclusive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Speaking out against sexual harassment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Challenging Homophobia &amp; Transphobia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Disability Inclusion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Anti-Racism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32E423-E834-4712-BBD5-31D9571690AE}"/>
              </a:ext>
            </a:extLst>
          </p:cNvPr>
          <p:cNvSpPr/>
          <p:nvPr/>
        </p:nvSpPr>
        <p:spPr>
          <a:xfrm>
            <a:off x="4210050" y="3812345"/>
            <a:ext cx="3726180" cy="285515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Wellbeing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Nutrition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Exercise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Relaxation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Sleep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AA77FF-070A-4505-873A-2870EE00AECC}"/>
              </a:ext>
            </a:extLst>
          </p:cNvPr>
          <p:cNvSpPr/>
          <p:nvPr/>
        </p:nvSpPr>
        <p:spPr>
          <a:xfrm>
            <a:off x="8206740" y="3804725"/>
            <a:ext cx="3726180" cy="2862775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Empathy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Reading Widely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Using Film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Stepping out of comfort zones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Global Issues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Local Community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Volunteering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40B3D78-F91E-49D0-B676-9250361EEAE5}"/>
              </a:ext>
            </a:extLst>
          </p:cNvPr>
          <p:cNvSpPr/>
          <p:nvPr/>
        </p:nvSpPr>
        <p:spPr>
          <a:xfrm>
            <a:off x="205740" y="182879"/>
            <a:ext cx="3726180" cy="2405575"/>
          </a:xfrm>
          <a:prstGeom prst="rect">
            <a:avLst/>
          </a:prstGeom>
          <a:solidFill>
            <a:srgbClr val="8EAADB"/>
          </a:solidFill>
          <a:ln>
            <a:solidFill>
              <a:srgbClr val="8EAA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Emotional Literacy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Self Assessment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Self Awareness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Self Regulation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Motivation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Social skills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3EDBA31-9374-481F-B0AB-B59A72B5CB21}"/>
              </a:ext>
            </a:extLst>
          </p:cNvPr>
          <p:cNvSpPr/>
          <p:nvPr/>
        </p:nvSpPr>
        <p:spPr>
          <a:xfrm>
            <a:off x="4210050" y="175261"/>
            <a:ext cx="3726180" cy="24131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Endeavour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Creating Habits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Challenge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Motivation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Feedback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Setbacks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Resilience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785637-9DAA-4F3A-8510-37E4E8EE3522}"/>
              </a:ext>
            </a:extLst>
          </p:cNvPr>
          <p:cNvSpPr/>
          <p:nvPr/>
        </p:nvSpPr>
        <p:spPr>
          <a:xfrm>
            <a:off x="8206740" y="175261"/>
            <a:ext cx="3726180" cy="24131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Listening Skills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Being Sensitive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Non-Verbal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Assertiveness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Problem Solving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049" name="Picture 2">
            <a:extLst>
              <a:ext uri="{FF2B5EF4-FFF2-40B4-BE49-F238E27FC236}">
                <a16:creationId xmlns:a16="http://schemas.microsoft.com/office/drawing/2014/main" id="{3FA2DC3F-B841-4DDB-9711-6C6E52704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62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1">
            <a:extLst>
              <a:ext uri="{FF2B5EF4-FFF2-40B4-BE49-F238E27FC236}">
                <a16:creationId xmlns:a16="http://schemas.microsoft.com/office/drawing/2014/main" id="{0283E58E-62BE-4C8D-BC0A-E0E4E0385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62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21089E1F-1AF1-47CE-A0BA-666CA5512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6275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4320D69B-7FFC-4350-8155-71AA3FE759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2" y="2588454"/>
            <a:ext cx="5612128" cy="1223891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2400" b="1" dirty="0"/>
              <a:t>Here are the skills we will be looking at in each lesson.</a:t>
            </a:r>
          </a:p>
          <a:p>
            <a:pPr algn="ctr">
              <a:buClr>
                <a:srgbClr val="7030A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GB" sz="2400" dirty="0"/>
              <a:t>Are there any words you don’t know the meaning of?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D9C9EFF-3CC8-41FD-8561-FE769C12EE4D}"/>
              </a:ext>
            </a:extLst>
          </p:cNvPr>
          <p:cNvSpPr txBox="1">
            <a:spLocks/>
          </p:cNvSpPr>
          <p:nvPr/>
        </p:nvSpPr>
        <p:spPr>
          <a:xfrm>
            <a:off x="6320792" y="2588454"/>
            <a:ext cx="5612128" cy="122389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7030A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GB" sz="2400" dirty="0"/>
              <a:t>Which of these skills do you need to develop most?</a:t>
            </a:r>
          </a:p>
          <a:p>
            <a:pPr algn="ctr">
              <a:buClr>
                <a:srgbClr val="7030A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GB" sz="2400" dirty="0"/>
              <a:t>Can you think of a time you needed to use any of these skills?</a:t>
            </a:r>
          </a:p>
        </p:txBody>
      </p:sp>
    </p:spTree>
    <p:extLst>
      <p:ext uri="{BB962C8B-B14F-4D97-AF65-F5344CB8AC3E}">
        <p14:creationId xmlns:p14="http://schemas.microsoft.com/office/powerpoint/2010/main" val="39240877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F210A9-672F-4FD7-9CE5-AE2A21E21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67676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b="1" dirty="0">
                <a:latin typeface="Century Gothic"/>
              </a:rPr>
              <a:t>  </a:t>
            </a:r>
            <a:r>
              <a:rPr lang="en-GB" sz="3100" b="1" dirty="0">
                <a:latin typeface="Century Gothic"/>
              </a:rPr>
              <a:t>If you have any questions on how to be Woodrush Ready in September, please ask your form tutor on your first day or contact </a:t>
            </a:r>
            <a:r>
              <a:rPr lang="en-GB" sz="3100" b="1" dirty="0">
                <a:latin typeface="Century Gothic"/>
                <a:hlinkClick r:id="rId2"/>
              </a:rPr>
              <a:t>transition@woodrush.org</a:t>
            </a:r>
            <a:br>
              <a:rPr lang="en-GB" sz="3100" b="1" dirty="0">
                <a:latin typeface="Century Gothic"/>
              </a:rPr>
            </a:br>
            <a:r>
              <a:rPr lang="en-GB" sz="3100" b="1" dirty="0">
                <a:latin typeface="Century Gothic"/>
              </a:rPr>
              <a:t>  </a:t>
            </a:r>
            <a:br>
              <a:rPr lang="en-GB" sz="3100" b="1" dirty="0">
                <a:latin typeface="Century Gothic" panose="020B0502020202020204" pitchFamily="34" charset="0"/>
              </a:rPr>
            </a:br>
            <a:br>
              <a:rPr lang="en-GB" sz="1600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A2AA5-5C55-4DF8-8FF9-AE2588F1D687}"/>
              </a:ext>
            </a:extLst>
          </p:cNvPr>
          <p:cNvSpPr txBox="1"/>
          <p:nvPr/>
        </p:nvSpPr>
        <p:spPr>
          <a:xfrm>
            <a:off x="5987947" y="3793918"/>
            <a:ext cx="558487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 </a:t>
            </a:r>
            <a:endParaRPr lang="en-GB" sz="36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F6543E-231B-41BA-993E-407F9E042C64}"/>
              </a:ext>
            </a:extLst>
          </p:cNvPr>
          <p:cNvSpPr txBox="1"/>
          <p:nvPr/>
        </p:nvSpPr>
        <p:spPr>
          <a:xfrm>
            <a:off x="-117630" y="6273225"/>
            <a:ext cx="12427260" cy="584775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68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3200" i="1">
                <a:solidFill>
                  <a:schemeClr val="bg1"/>
                </a:solidFill>
                <a:latin typeface="Century Gothic" panose="020B0502020202020204" pitchFamily="34" charset="0"/>
              </a:rPr>
              <a:t>Be Prepared,   Be Productive,  Be Respectful,  Be Reflective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BDC6ED-43A4-4D57-9CAC-E546C5C35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564" y="238615"/>
            <a:ext cx="1735334" cy="20638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C06BD6C-6F8A-451C-B1DF-0933E6CC0FEC}"/>
              </a:ext>
            </a:extLst>
          </p:cNvPr>
          <p:cNvSpPr txBox="1"/>
          <p:nvPr/>
        </p:nvSpPr>
        <p:spPr>
          <a:xfrm>
            <a:off x="1572965" y="1881819"/>
            <a:ext cx="8829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Thank you for your time</a:t>
            </a:r>
          </a:p>
        </p:txBody>
      </p:sp>
    </p:spTree>
    <p:extLst>
      <p:ext uri="{BB962C8B-B14F-4D97-AF65-F5344CB8AC3E}">
        <p14:creationId xmlns:p14="http://schemas.microsoft.com/office/powerpoint/2010/main" val="358519034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213f84f-2b88-4f80-8069-8eb983563366">
      <UserInfo>
        <DisplayName/>
        <AccountId xsi:nil="true"/>
        <AccountType/>
      </UserInfo>
    </SharedWithUsers>
    <TaxCatchAll xmlns="b213f84f-2b88-4f80-8069-8eb983563366" xsi:nil="true"/>
    <lcf76f155ced4ddcb4097134ff3c332f xmlns="9da44386-e582-4178-93f8-5de844930b6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9396838175DC45A09B5E24FB78979C" ma:contentTypeVersion="16" ma:contentTypeDescription="Create a new document." ma:contentTypeScope="" ma:versionID="fffa9fae1d60677f26d71f57b13ce0d8">
  <xsd:schema xmlns:xsd="http://www.w3.org/2001/XMLSchema" xmlns:xs="http://www.w3.org/2001/XMLSchema" xmlns:p="http://schemas.microsoft.com/office/2006/metadata/properties" xmlns:ns2="9da44386-e582-4178-93f8-5de844930b6b" xmlns:ns3="b213f84f-2b88-4f80-8069-8eb983563366" targetNamespace="http://schemas.microsoft.com/office/2006/metadata/properties" ma:root="true" ma:fieldsID="6cebc7d32c15aa0c836b68950d4074d2" ns2:_="" ns3:_="">
    <xsd:import namespace="9da44386-e582-4178-93f8-5de844930b6b"/>
    <xsd:import namespace="b213f84f-2b88-4f80-8069-8eb9835633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a44386-e582-4178-93f8-5de844930b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be38572-ccd1-4da7-8b03-6adcb2fff2c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f84f-2b88-4f80-8069-8eb98356336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8a3a291d-6826-41bf-862b-5305764db45b}" ma:internalName="TaxCatchAll" ma:showField="CatchAllData" ma:web="b213f84f-2b88-4f80-8069-8eb9835633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8F6F0D-6DB4-4104-8000-998809E735B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9da44386-e582-4178-93f8-5de844930b6b"/>
    <ds:schemaRef ds:uri="b213f84f-2b88-4f80-8069-8eb983563366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6A49583-32EA-4E69-84DB-894B03A5BA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8B30BE-9599-4BA2-8FCA-1412BE86F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a44386-e582-4178-93f8-5de844930b6b"/>
    <ds:schemaRef ds:uri="b213f84f-2b88-4f80-8069-8eb9835633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2833</TotalTime>
  <Words>1372</Words>
  <Application>Microsoft Office PowerPoint</Application>
  <PresentationFormat>Widescreen</PresentationFormat>
  <Paragraphs>271</Paragraphs>
  <Slides>25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1_Office Theme</vt:lpstr>
      <vt:lpstr> Woodrush Ready    September 2025 </vt:lpstr>
      <vt:lpstr>Positive Culture &amp; Ethos at Woodrush </vt:lpstr>
      <vt:lpstr>Positive Culture &amp; Ethos at Woodrush </vt:lpstr>
      <vt:lpstr>PowerPoint Presentation</vt:lpstr>
      <vt:lpstr>  Woodrush Ready:   Be Prepared    </vt:lpstr>
      <vt:lpstr> Attendance to school</vt:lpstr>
      <vt:lpstr>PowerPoint Presentation</vt:lpstr>
      <vt:lpstr>PowerPoint Presentation</vt:lpstr>
      <vt:lpstr>PowerPoint Presentation</vt:lpstr>
      <vt:lpstr>  Woodrush Ready:   Be Productive  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 teachers will also use the Woodrush Ready achievement &amp; behaviour to support learning   ( please see behaviour &amp; achievement  policy for more information)</vt:lpstr>
      <vt:lpstr>Are you Woodrush Ready?  </vt:lpstr>
      <vt:lpstr>  Woodrush Ready:   Be Respectful    </vt:lpstr>
      <vt:lpstr>PowerPoint Presentation</vt:lpstr>
      <vt:lpstr>Character Development</vt:lpstr>
      <vt:lpstr>PowerPoint Presentation</vt:lpstr>
      <vt:lpstr>  If you have any questions on how to be Woodrush Ready in September, please ask your form tutor on your first day or contact transition@woodrush.org   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Woodrush Ready   Monday, 5th June</dc:title>
  <dc:creator>M Holtom-Brown (Deputy Headteacher)</dc:creator>
  <cp:lastModifiedBy>M Holtom-Brown (Deputy Headteacher)</cp:lastModifiedBy>
  <cp:revision>43</cp:revision>
  <dcterms:created xsi:type="dcterms:W3CDTF">2023-06-01T08:34:05Z</dcterms:created>
  <dcterms:modified xsi:type="dcterms:W3CDTF">2025-06-20T09:04:54Z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0x010100309396838175DC45A09B5E24FB78979C</vt:lpwstr>
  </property>
  <property fmtid="{D5CDD505-2E9C-101B-9397-08002B2CF9AE}" pid="3" name="Order">
    <vt:r8>327300</vt:r8>
  </property>
  <property fmtid="{D5CDD505-2E9C-101B-9397-08002B2CF9AE}" pid="4" name="ComplianceAssetId">
    <vt:lpwstr/>
  </property>
  <property fmtid="{D5CDD505-2E9C-101B-9397-08002B2CF9AE}" pid="5" name="_activity">
    <vt:lpwstr>{"FileActivityType":"9","FileActivityTimeStamp":"2023-06-01T09:14:40.557Z","FileActivityUsersOnPage":[{"DisplayName":"M Holtom-Brown (Deputy Headteacher)","Id":"mholtombrown@woodrush.org"}],"FileActivityNavigationId":null}</vt:lpwstr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xd_Signature">
    <vt:bool>false</vt:bool>
  </property>
  <property fmtid="{D5CDD505-2E9C-101B-9397-08002B2CF9AE}" pid="9" name="xd_ProgID">
    <vt:lpwstr/>
  </property>
  <property fmtid="{D5CDD505-2E9C-101B-9397-08002B2CF9AE}" pid="10" name="TemplateUrl">
    <vt:lpwstr/>
  </property>
  <property fmtid="{D5CDD505-2E9C-101B-9397-08002B2CF9AE}" pid="11" name="MediaServiceImageTags">
    <vt:lpwstr/>
  </property>
</Properties>
</file>